
<file path=[Content_Types].xml><?xml version="1.0" encoding="utf-8"?>
<Types xmlns="http://schemas.openxmlformats.org/package/2006/content-types">
  <Default Extension="png" ContentType="image/png"/>
  <Default Extension="bmp" ContentType="image/bmp"/>
  <Default Extension="pdf" ContentType="application/pdf"/>
  <Default Extension="rels" ContentType="application/vnd.openxmlformats-package.relationships+xml"/>
  <Default Extension="jpeg" ContentType="image/jpg"/>
  <Default Extension="mov" ContentType="application/movie"/>
  <Default Extension="xml" ContentType="application/xml"/>
  <Default Extension="gif" ContentType="image/gif"/>
  <Default Extension="tif" ContentType="image/tif"/>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notesSlides/notesSlide3.xml" ContentType="application/vnd.openxmlformats-officedocument.presentationml.notesSlide+xml"/>
  <Override PartName="/ppt/slides/slide5.xml" ContentType="application/vnd.openxmlformats-officedocument.presentationml.slide+xml"/>
  <Override PartName="/ppt/notesSlides/notesSlide4.xml" ContentType="application/vnd.openxmlformats-officedocument.presentationml.notes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Slides/notesSlide5.xml" ContentType="application/vnd.openxmlformats-officedocument.presentationml.notesSlide+xml"/>
  <Override PartName="/ppt/slides/slide10.xml" ContentType="application/vnd.openxmlformats-officedocument.presentationml.slide+xml"/>
  <Override PartName="/ppt/notesSlides/notesSlide6.xml" ContentType="application/vnd.openxmlformats-officedocument.presentationml.notes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Slides/notesSlide7.xml" ContentType="application/vnd.openxmlformats-officedocument.presentationml.notes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Slides/notesSlide8.xml" ContentType="application/vnd.openxmlformats-officedocument.presentationml.notesSlide+xml"/>
  <Override PartName="/ppt/slides/slide17.xml" ContentType="application/vnd.openxmlformats-officedocument.presentationml.slide+xml"/>
  <Override PartName="/ppt/notesSlides/notesSlide9.xml" ContentType="application/vnd.openxmlformats-officedocument.presentationml.notesSlide+xml"/>
  <Override PartName="/ppt/slides/slide18.xml" ContentType="application/vnd.openxmlformats-officedocument.presentationml.slide+xml"/>
  <Override PartName="/ppt/notesSlides/notesSlide10.xml" ContentType="application/vnd.openxmlformats-officedocument.presentationml.notesSlide+xml"/>
  <Override PartName="/ppt/slides/slide19.xml" ContentType="application/vnd.openxmlformats-officedocument.presentationml.slide+xml"/>
  <Override PartName="/ppt/tableStyles.xml" ContentType="application/vnd.openxmlformats-officedocument.presentationml.tableStyles+xml"/>
  <Override PartName="/ppt/media/image1.jpeg" ContentType="image/jpeg"/>
  <Override PartName="/ppt/media/image2.jpeg" ContentType="image/jpeg"/>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officeDocument" Target="ppt/presentation.xml"/><Relationship Id="rId2" Type="http://schemas.openxmlformats.org/officeDocument/2006/relationships/extended-properties" Target="docProps/app.xml"/><Relationship Id="rId1"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Lst>
  <p:sldSz cx="9144000" cy="6858000"/>
  <p:notesSz cx="6858000" cy="9144000"/>
  <p:defaultTextStyle>
    <a:lvl1pPr>
      <a:defRPr>
        <a:latin typeface="+mj-lt"/>
        <a:ea typeface="+mj-ea"/>
        <a:cs typeface="+mj-cs"/>
        <a:sym typeface="Avenir Roman"/>
      </a:defRPr>
    </a:lvl1pPr>
    <a:lvl2pPr>
      <a:defRPr>
        <a:latin typeface="+mj-lt"/>
        <a:ea typeface="+mj-ea"/>
        <a:cs typeface="+mj-cs"/>
        <a:sym typeface="Avenir Roman"/>
      </a:defRPr>
    </a:lvl2pPr>
    <a:lvl3pPr>
      <a:defRPr>
        <a:latin typeface="+mj-lt"/>
        <a:ea typeface="+mj-ea"/>
        <a:cs typeface="+mj-cs"/>
        <a:sym typeface="Avenir Roman"/>
      </a:defRPr>
    </a:lvl3pPr>
    <a:lvl4pPr>
      <a:defRPr>
        <a:latin typeface="+mj-lt"/>
        <a:ea typeface="+mj-ea"/>
        <a:cs typeface="+mj-cs"/>
        <a:sym typeface="Avenir Roman"/>
      </a:defRPr>
    </a:lvl4pPr>
    <a:lvl5pPr>
      <a:defRPr>
        <a:latin typeface="+mj-lt"/>
        <a:ea typeface="+mj-ea"/>
        <a:cs typeface="+mj-cs"/>
        <a:sym typeface="Avenir Roman"/>
      </a:defRPr>
    </a:lvl5pPr>
    <a:lvl6pPr>
      <a:defRPr>
        <a:latin typeface="+mj-lt"/>
        <a:ea typeface="+mj-ea"/>
        <a:cs typeface="+mj-cs"/>
        <a:sym typeface="Avenir Roman"/>
      </a:defRPr>
    </a:lvl6pPr>
    <a:lvl7pPr>
      <a:defRPr>
        <a:latin typeface="+mj-lt"/>
        <a:ea typeface="+mj-ea"/>
        <a:cs typeface="+mj-cs"/>
        <a:sym typeface="Avenir Roman"/>
      </a:defRPr>
    </a:lvl7pPr>
    <a:lvl8pPr>
      <a:defRPr>
        <a:latin typeface="+mj-lt"/>
        <a:ea typeface="+mj-ea"/>
        <a:cs typeface="+mj-cs"/>
        <a:sym typeface="Avenir Roman"/>
      </a:defRPr>
    </a:lvl8pPr>
    <a:lvl9pPr>
      <a:defRPr>
        <a:latin typeface="+mj-lt"/>
        <a:ea typeface="+mj-ea"/>
        <a:cs typeface="+mj-cs"/>
        <a:sym typeface="Avenir Roman"/>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n" i="on">
        <a:font>
          <a:latin typeface="Avenir Book"/>
          <a:ea typeface="Avenir Book"/>
          <a:cs typeface="Avenir Book"/>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BDDD5"/>
          </a:solidFill>
        </a:fill>
      </a:tcStyle>
    </a:wholeTbl>
    <a:band2H>
      <a:tcTxStyle b="def" i="def"/>
      <a:tcStyle>
        <a:tcBdr/>
        <a:fill>
          <a:solidFill>
            <a:srgbClr val="E7EFEB"/>
          </a:solidFill>
        </a:fill>
      </a:tcStyle>
    </a:band2H>
    <a:firstCol>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1D9A78"/>
          </a:solidFill>
        </a:fill>
      </a:tcStyle>
    </a:firstCol>
    <a:lastRow>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1D9A78"/>
          </a:solidFill>
        </a:fill>
      </a:tcStyle>
    </a:lastRow>
    <a:firstRow>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1D9A78"/>
          </a:solidFill>
        </a:fill>
      </a:tcStyle>
    </a:firstRow>
  </a:tblStyle>
  <a:tblStyle styleId="{C7B018BB-80A7-4F77-B60F-C8B233D01FF8}" styleName="">
    <a:tblBg/>
    <a:wholeTbl>
      <a:tcTxStyle b="on" i="on">
        <a:font>
          <a:latin typeface="Avenir Book"/>
          <a:ea typeface="Avenir Book"/>
          <a:cs typeface="Avenir Book"/>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CE3ED"/>
          </a:solidFill>
        </a:fill>
      </a:tcStyle>
    </a:wholeTbl>
    <a:band2H>
      <a:tcTxStyle b="def" i="def"/>
      <a:tcStyle>
        <a:tcBdr/>
        <a:fill>
          <a:solidFill>
            <a:srgbClr val="E7F2F6"/>
          </a:solidFill>
        </a:fill>
      </a:tcStyle>
    </a:band2H>
    <a:firstCol>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36AFCE"/>
          </a:solidFill>
        </a:fill>
      </a:tcStyle>
    </a:firstCol>
    <a:lastRow>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36AFCE"/>
          </a:solidFill>
        </a:fill>
      </a:tcStyle>
    </a:lastRow>
    <a:firstRow>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36AFCE"/>
          </a:solidFill>
        </a:fill>
      </a:tcStyle>
    </a:firstRow>
  </a:tblStyle>
  <a:tblStyle styleId="{EEE7283C-3CF3-47DC-8721-378D4A62B228}" styleName="">
    <a:tblBg/>
    <a:wholeTbl>
      <a:tcTxStyle b="on" i="on">
        <a:font>
          <a:latin typeface="Avenir Book"/>
          <a:ea typeface="Avenir Book"/>
          <a:cs typeface="Avenir Book"/>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ADECB"/>
          </a:solidFill>
        </a:fill>
      </a:tcStyle>
    </a:wholeTbl>
    <a:band2H>
      <a:tcTxStyle b="def" i="def"/>
      <a:tcStyle>
        <a:tcBdr/>
        <a:fill>
          <a:solidFill>
            <a:srgbClr val="FCEFE7"/>
          </a:solidFill>
        </a:fill>
      </a:tcStyle>
    </a:band2H>
    <a:firstCol>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19D19"/>
          </a:solidFill>
        </a:fill>
      </a:tcStyle>
    </a:firstCol>
    <a:lastRow>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19D19"/>
          </a:solidFill>
        </a:fill>
      </a:tcStyle>
    </a:lastRow>
    <a:firstRow>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19D19"/>
          </a:solidFill>
        </a:fill>
      </a:tcStyle>
    </a:firstRow>
  </a:tblStyle>
  <a:tblStyle styleId="{CF821DB8-F4EB-4A41-A1BA-3FCAFE7338EE}" styleName="">
    <a:tblBg/>
    <a:wholeTbl>
      <a:tcTxStyle b="on" i="on">
        <a:font>
          <a:latin typeface="Avenir Book"/>
          <a:ea typeface="Avenir Book"/>
          <a:cs typeface="Avenir Book"/>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n">
        <a:font>
          <a:latin typeface="Avenir Book"/>
          <a:ea typeface="Avenir Book"/>
          <a:cs typeface="Avenir Book"/>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1D9A78"/>
          </a:solidFill>
        </a:fill>
      </a:tcStyle>
    </a:firstCol>
    <a:lastRow>
      <a:tcTxStyle b="on" i="on">
        <a:font>
          <a:latin typeface="Avenir Book"/>
          <a:ea typeface="Avenir Book"/>
          <a:cs typeface="Avenir Book"/>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Avenir Book"/>
          <a:ea typeface="Avenir Book"/>
          <a:cs typeface="Avenir Book"/>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1D9A78"/>
          </a:solidFill>
        </a:fill>
      </a:tcStyle>
    </a:firstRow>
  </a:tblStyle>
  <a:tblStyle styleId="{33BA23B1-9221-436E-865A-0063620EA4FD}" styleName="">
    <a:tblBg/>
    <a:wholeTbl>
      <a:tcTxStyle b="on" i="on">
        <a:font>
          <a:latin typeface="Avenir Book"/>
          <a:ea typeface="Avenir Book"/>
          <a:cs typeface="Avenir Book"/>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b="def" i="def"/>
      <a:tcStyle>
        <a:tcBdr/>
        <a:fill>
          <a:solidFill>
            <a:srgbClr val="E6E6E6"/>
          </a:solidFill>
        </a:fill>
      </a:tcStyle>
    </a:band2H>
    <a:firstCol>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Avenir Book"/>
          <a:ea typeface="Avenir Book"/>
          <a:cs typeface="Avenir Book"/>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b="def" i="def"/>
      <a:tcStyle>
        <a:tcBdr/>
        <a:fill>
          <a:solidFill>
            <a:srgbClr val="FFFFFF"/>
          </a:solidFill>
        </a:fill>
      </a:tcStyle>
    </a:band2H>
    <a:firstCol>
      <a:tcTxStyle b="on" i="on">
        <a:font>
          <a:latin typeface="Avenir Book"/>
          <a:ea typeface="Avenir Book"/>
          <a:cs typeface="Avenir Book"/>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Avenir Book"/>
          <a:ea typeface="Avenir Book"/>
          <a:cs typeface="Avenir Book"/>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Avenir Book"/>
          <a:ea typeface="Avenir Book"/>
          <a:cs typeface="Avenir Book"/>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commentAuthors" Target="commentAuthors.xml"/><Relationship Id="rId21" Type="http://schemas.openxmlformats.org/officeDocument/2006/relationships/slide" Target="slides/slide14.xml"/><Relationship Id="rId7" Type="http://schemas.openxmlformats.org/officeDocument/2006/relationships/notesMaster" Target="notesMasters/notesMaster1.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2" Type="http://schemas.openxmlformats.org/officeDocument/2006/relationships/viewProps" Target="viewProps.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customXml" Target="../customXml/item3.xml"/><Relationship Id="rId1" Type="http://schemas.openxmlformats.org/officeDocument/2006/relationships/presProps" Target="presProps.xml"/><Relationship Id="rId6" Type="http://schemas.openxmlformats.org/officeDocument/2006/relationships/theme" Target="theme/theme1.xml"/><Relationship Id="rId11" Type="http://schemas.openxmlformats.org/officeDocument/2006/relationships/slide" Target="slides/slide4.xml"/><Relationship Id="rId24" Type="http://schemas.openxmlformats.org/officeDocument/2006/relationships/slide" Target="slides/slide17.xml"/><Relationship Id="rId5" Type="http://schemas.openxmlformats.org/officeDocument/2006/relationships/slideMaster" Target="slideMasters/slideMaster1.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customXml" Target="../customXml/item2.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tableStyles" Target="tableStyles.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customXml" Target="../customXml/item1.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Shape 46"/>
          <p:cNvSpPr/>
          <p:nvPr>
            <p:ph type="sldImg"/>
          </p:nvPr>
        </p:nvSpPr>
        <p:spPr>
          <a:xfrm>
            <a:off x="1143000" y="685800"/>
            <a:ext cx="4572000" cy="3429000"/>
          </a:xfrm>
          <a:prstGeom prst="rect">
            <a:avLst/>
          </a:prstGeom>
        </p:spPr>
        <p:txBody>
          <a:bodyPr/>
          <a:lstStyle/>
          <a:p>
            <a:pPr lvl="0"/>
          </a:p>
        </p:txBody>
      </p:sp>
      <p:sp>
        <p:nvSpPr>
          <p:cNvPr id="47" name="Shape 47"/>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25000"/>
      </a:lnSpc>
      <a:defRPr sz="2400">
        <a:latin typeface="+mj-lt"/>
        <a:ea typeface="+mj-ea"/>
        <a:cs typeface="+mj-cs"/>
        <a:sym typeface="Avenir Roman"/>
      </a:defRPr>
    </a:lvl1pPr>
    <a:lvl2pPr indent="228600" defTabSz="457200">
      <a:lnSpc>
        <a:spcPct val="125000"/>
      </a:lnSpc>
      <a:defRPr sz="2400">
        <a:latin typeface="+mj-lt"/>
        <a:ea typeface="+mj-ea"/>
        <a:cs typeface="+mj-cs"/>
        <a:sym typeface="Avenir Roman"/>
      </a:defRPr>
    </a:lvl2pPr>
    <a:lvl3pPr indent="457200" defTabSz="457200">
      <a:lnSpc>
        <a:spcPct val="125000"/>
      </a:lnSpc>
      <a:defRPr sz="2400">
        <a:latin typeface="+mj-lt"/>
        <a:ea typeface="+mj-ea"/>
        <a:cs typeface="+mj-cs"/>
        <a:sym typeface="Avenir Roman"/>
      </a:defRPr>
    </a:lvl3pPr>
    <a:lvl4pPr indent="685800" defTabSz="457200">
      <a:lnSpc>
        <a:spcPct val="125000"/>
      </a:lnSpc>
      <a:defRPr sz="2400">
        <a:latin typeface="+mj-lt"/>
        <a:ea typeface="+mj-ea"/>
        <a:cs typeface="+mj-cs"/>
        <a:sym typeface="Avenir Roman"/>
      </a:defRPr>
    </a:lvl4pPr>
    <a:lvl5pPr indent="914400" defTabSz="457200">
      <a:lnSpc>
        <a:spcPct val="125000"/>
      </a:lnSpc>
      <a:defRPr sz="2400">
        <a:latin typeface="+mj-lt"/>
        <a:ea typeface="+mj-ea"/>
        <a:cs typeface="+mj-cs"/>
        <a:sym typeface="Avenir Roman"/>
      </a:defRPr>
    </a:lvl5pPr>
    <a:lvl6pPr indent="1143000" defTabSz="457200">
      <a:lnSpc>
        <a:spcPct val="125000"/>
      </a:lnSpc>
      <a:defRPr sz="2400">
        <a:latin typeface="+mj-lt"/>
        <a:ea typeface="+mj-ea"/>
        <a:cs typeface="+mj-cs"/>
        <a:sym typeface="Avenir Roman"/>
      </a:defRPr>
    </a:lvl6pPr>
    <a:lvl7pPr indent="1371600" defTabSz="457200">
      <a:lnSpc>
        <a:spcPct val="125000"/>
      </a:lnSpc>
      <a:defRPr sz="2400">
        <a:latin typeface="+mj-lt"/>
        <a:ea typeface="+mj-ea"/>
        <a:cs typeface="+mj-cs"/>
        <a:sym typeface="Avenir Roman"/>
      </a:defRPr>
    </a:lvl7pPr>
    <a:lvl8pPr indent="1600200" defTabSz="457200">
      <a:lnSpc>
        <a:spcPct val="125000"/>
      </a:lnSpc>
      <a:defRPr sz="2400">
        <a:latin typeface="+mj-lt"/>
        <a:ea typeface="+mj-ea"/>
        <a:cs typeface="+mj-cs"/>
        <a:sym typeface="Avenir Roman"/>
      </a:defRPr>
    </a:lvl8pPr>
    <a:lvl9pPr indent="1828800" defTabSz="457200">
      <a:lnSpc>
        <a:spcPct val="125000"/>
      </a:lnSpc>
      <a:defRPr sz="2400">
        <a:latin typeface="+mj-lt"/>
        <a:ea typeface="+mj-ea"/>
        <a:cs typeface="+mj-cs"/>
        <a:sym typeface="Avenir Roman"/>
      </a:defRPr>
    </a:lvl9pPr>
  </p:notesStyle>
</p:notesMaster>
</file>

<file path=ppt/notesSlides/_rels/notesSlide1.xml.rels><?xml version="1.0" encoding="UTF-8" standalone="yes"?><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Relationships>

</file>

<file path=ppt/notesSlides/_rels/notesSlide10.xml.rels><?xml version="1.0" encoding="UTF-8" standalone="yes"?><Relationships xmlns="http://schemas.openxmlformats.org/package/2006/relationships"><Relationship Id="rId1" Type="http://schemas.openxmlformats.org/officeDocument/2006/relationships/slide" Target="../slides/slide18.xml"/><Relationship Id="rId2" Type="http://schemas.openxmlformats.org/officeDocument/2006/relationships/notesMaster" Target="../notesMasters/notesMaster1.xml"/></Relationships>

</file>

<file path=ppt/notesSlides/_rels/notesSlide2.xml.rels><?xml version="1.0" encoding="UTF-8" standalone="yes"?><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Relationships>

</file>

<file path=ppt/notesSlides/_rels/notesSlide3.xml.rels><?xml version="1.0" encoding="UTF-8" standalone="yes"?><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Relationships>

</file>

<file path=ppt/notesSlides/_rels/notesSlide4.xml.rels><?xml version="1.0" encoding="UTF-8" standalone="yes"?><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Relationships>

</file>

<file path=ppt/notesSlides/_rels/notesSlide5.xml.rels><?xml version="1.0" encoding="UTF-8" standalone="yes"?><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Relationships>

</file>

<file path=ppt/notesSlides/_rels/notesSlide6.xml.rels><?xml version="1.0" encoding="UTF-8" standalone="yes"?><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Relationships>

</file>

<file path=ppt/notesSlides/_rels/notesSlide7.xml.rels><?xml version="1.0" encoding="UTF-8" standalone="yes"?><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Relationships>

</file>

<file path=ppt/notesSlides/_rels/notesSlide8.xml.rels><?xml version="1.0" encoding="UTF-8" standalone="yes"?><Relationships xmlns="http://schemas.openxmlformats.org/package/2006/relationships"><Relationship Id="rId1" Type="http://schemas.openxmlformats.org/officeDocument/2006/relationships/slide" Target="../slides/slide16.xml"/><Relationship Id="rId2" Type="http://schemas.openxmlformats.org/officeDocument/2006/relationships/notesMaster" Target="../notesMasters/notesMaster1.xml"/></Relationships>

</file>

<file path=ppt/notesSlides/_rels/notesSlide9.xml.rels><?xml version="1.0" encoding="UTF-8" standalone="yes"?><Relationships xmlns="http://schemas.openxmlformats.org/package/2006/relationships"><Relationship Id="rId1" Type="http://schemas.openxmlformats.org/officeDocument/2006/relationships/slide" Target="../slides/slide17.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7" name="Shape 57"/>
          <p:cNvSpPr/>
          <p:nvPr>
            <p:ph type="sldImg"/>
          </p:nvPr>
        </p:nvSpPr>
        <p:spPr>
          <a:prstGeom prst="rect">
            <a:avLst/>
          </a:prstGeom>
        </p:spPr>
        <p:txBody>
          <a:bodyPr/>
          <a:lstStyle/>
          <a:p>
            <a:pPr lvl="0"/>
          </a:p>
        </p:txBody>
      </p:sp>
      <p:sp>
        <p:nvSpPr>
          <p:cNvPr id="58" name="Shape 58"/>
          <p:cNvSpPr/>
          <p:nvPr>
            <p:ph type="body" sz="quarter" idx="1"/>
          </p:nvPr>
        </p:nvSpPr>
        <p:spPr>
          <a:prstGeom prst="rect">
            <a:avLst/>
          </a:prstGeom>
        </p:spPr>
        <p:txBody>
          <a:bodyPr/>
          <a:lstStyle/>
          <a:p>
            <a:pPr lvl="0">
              <a:defRPr sz="1800"/>
            </a:pPr>
            <a:r>
              <a:rPr sz="2400"/>
              <a:t>The fact that ICAO was to make decisions on aviation policy without pilot representation immediately began to interest several pilots' Associations. So IFALPA was established in 1948 just 3 years after ICAO. </a:t>
            </a:r>
          </a:p>
          <a:p>
            <a:pPr lvl="0">
              <a:defRPr sz="1800"/>
            </a:pPr>
            <a:r>
              <a:rPr sz="2400"/>
              <a:t> We believe that our unique perspective of pilots operating across the boundaries of many countries would be benefit to ICAO in creation and adaptation of Standards and Recommended Practices (SARPs).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4" name="Shape 164"/>
          <p:cNvSpPr/>
          <p:nvPr>
            <p:ph type="sldImg"/>
          </p:nvPr>
        </p:nvSpPr>
        <p:spPr>
          <a:prstGeom prst="rect">
            <a:avLst/>
          </a:prstGeom>
        </p:spPr>
        <p:txBody>
          <a:bodyPr/>
          <a:lstStyle/>
          <a:p>
            <a:pPr lvl="0"/>
          </a:p>
        </p:txBody>
      </p:sp>
      <p:sp>
        <p:nvSpPr>
          <p:cNvPr id="165" name="Shape 165"/>
          <p:cNvSpPr/>
          <p:nvPr>
            <p:ph type="body" sz="quarter" idx="1"/>
          </p:nvPr>
        </p:nvSpPr>
        <p:spPr>
          <a:prstGeom prst="rect">
            <a:avLst/>
          </a:prstGeom>
        </p:spPr>
        <p:txBody>
          <a:bodyPr/>
          <a:lstStyle/>
          <a:p>
            <a:pPr lvl="0">
              <a:defRPr sz="1800"/>
            </a:pPr>
            <a:r>
              <a:rPr sz="2400"/>
              <a:t>Seriuosly we need to get rid of confusions by harmonizing and standardizing PBN procedures, technology and information delivered to pilots such as charts, nav database</a:t>
            </a:r>
          </a:p>
          <a:p>
            <a:pPr lvl="0">
              <a:defRPr sz="1800"/>
            </a:pPr>
          </a:p>
          <a:p>
            <a:pPr lvl="0">
              <a:defRPr sz="1800"/>
            </a:pPr>
            <a:r>
              <a:rPr sz="2400"/>
              <a:t>Quality trainings are very important. In APAC region where most regulators are not that strong and have very limited resources it may be a better idea to allow pilots and operators to get more exposures to ICAO PBN trainings, seminar and workshop. As far as I know the expertise in PBN in this region is not with regulators but with pilots associations and operators. </a:t>
            </a:r>
          </a:p>
          <a:p>
            <a:pPr lvl="0">
              <a:defRPr sz="1800"/>
            </a:pPr>
            <a:r>
              <a:rPr sz="2400"/>
              <a:t>We need to work together helping each other assembling the jigsaw  in order to ensure the highest level of aviation safety.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5" name="Shape 65"/>
          <p:cNvSpPr/>
          <p:nvPr>
            <p:ph type="sldImg"/>
          </p:nvPr>
        </p:nvSpPr>
        <p:spPr>
          <a:prstGeom prst="rect">
            <a:avLst/>
          </a:prstGeom>
        </p:spPr>
        <p:txBody>
          <a:bodyPr/>
          <a:lstStyle/>
          <a:p>
            <a:pPr lvl="0"/>
          </a:p>
        </p:txBody>
      </p:sp>
      <p:sp>
        <p:nvSpPr>
          <p:cNvPr id="66" name="Shape 66"/>
          <p:cNvSpPr/>
          <p:nvPr>
            <p:ph type="body" sz="quarter" idx="1"/>
          </p:nvPr>
        </p:nvSpPr>
        <p:spPr>
          <a:prstGeom prst="rect">
            <a:avLst/>
          </a:prstGeom>
        </p:spPr>
        <p:txBody>
          <a:bodyPr/>
          <a:lstStyle/>
          <a:p>
            <a:pPr lvl="0">
              <a:defRPr sz="1800"/>
            </a:pPr>
            <a:r>
              <a:rPr sz="2400"/>
              <a:t>Improved safety through more straight-in instrument approaches with vertical guidance</a:t>
            </a:r>
          </a:p>
          <a:p>
            <a:pPr lvl="0">
              <a:defRPr sz="1800"/>
            </a:pPr>
            <a:r>
              <a:rPr sz="2400"/>
              <a:t>Flexible route structure and airspace to increase capacity</a:t>
            </a:r>
          </a:p>
          <a:p>
            <a:pPr lvl="0">
              <a:defRPr sz="1800"/>
            </a:pPr>
            <a:r>
              <a:rPr sz="2400"/>
              <a:t>More efficient flightpath and increase chances to access airspace and airport</a:t>
            </a:r>
          </a:p>
          <a:p>
            <a:pPr lvl="0">
              <a:defRPr sz="1800"/>
            </a:pPr>
            <a:r>
              <a:rPr sz="2400"/>
              <a:t>Reduce fuel burn, emissions and carbon footprints.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3" name="Shape 73"/>
          <p:cNvSpPr/>
          <p:nvPr>
            <p:ph type="sldImg"/>
          </p:nvPr>
        </p:nvSpPr>
        <p:spPr>
          <a:prstGeom prst="rect">
            <a:avLst/>
          </a:prstGeom>
        </p:spPr>
        <p:txBody>
          <a:bodyPr/>
          <a:lstStyle/>
          <a:p>
            <a:pPr lvl="0"/>
          </a:p>
        </p:txBody>
      </p:sp>
      <p:sp>
        <p:nvSpPr>
          <p:cNvPr id="74" name="Shape 74"/>
          <p:cNvSpPr/>
          <p:nvPr>
            <p:ph type="body" sz="quarter" idx="1"/>
          </p:nvPr>
        </p:nvSpPr>
        <p:spPr>
          <a:prstGeom prst="rect">
            <a:avLst/>
          </a:prstGeom>
        </p:spPr>
        <p:txBody>
          <a:bodyPr/>
          <a:lstStyle/>
          <a:p>
            <a:pPr lvl="0">
              <a:defRPr sz="1800"/>
            </a:pPr>
            <a:r>
              <a:rPr sz="1500"/>
              <a:t>It all started from here….FANS</a:t>
            </a:r>
            <a:endParaRPr sz="1500"/>
          </a:p>
          <a:p>
            <a:pPr lvl="0">
              <a:defRPr sz="1800"/>
            </a:pPr>
            <a:r>
              <a:rPr sz="1500"/>
              <a:t>What is FANS?? Can somebody answer me.</a:t>
            </a:r>
            <a:endParaRPr sz="1500"/>
          </a:p>
          <a:p>
            <a:pPr lvl="0">
              <a:defRPr sz="1800"/>
            </a:pPr>
            <a:r>
              <a:rPr sz="1500"/>
              <a:t>But if you asked a pilot the same question.. It’s very likely that they do not know the answer. Or in case they are one of your trainee who had to answer</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9" name="Shape 79"/>
          <p:cNvSpPr/>
          <p:nvPr>
            <p:ph type="sldImg"/>
          </p:nvPr>
        </p:nvSpPr>
        <p:spPr>
          <a:prstGeom prst="rect">
            <a:avLst/>
          </a:prstGeom>
        </p:spPr>
        <p:txBody>
          <a:bodyPr/>
          <a:lstStyle/>
          <a:p>
            <a:pPr lvl="0"/>
          </a:p>
        </p:txBody>
      </p:sp>
      <p:sp>
        <p:nvSpPr>
          <p:cNvPr id="80" name="Shape 80"/>
          <p:cNvSpPr/>
          <p:nvPr>
            <p:ph type="body" sz="quarter" idx="1"/>
          </p:nvPr>
        </p:nvSpPr>
        <p:spPr>
          <a:prstGeom prst="rect">
            <a:avLst/>
          </a:prstGeom>
        </p:spPr>
        <p:txBody>
          <a:bodyPr/>
          <a:lstStyle/>
          <a:p>
            <a:pPr lvl="0">
              <a:defRPr sz="1800"/>
            </a:pPr>
            <a:r>
              <a:rPr sz="2400"/>
              <a:t>It’s not only a Training that we need It’s a Proper Training we need.</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2" name="Shape 102"/>
          <p:cNvSpPr/>
          <p:nvPr>
            <p:ph type="sldImg"/>
          </p:nvPr>
        </p:nvSpPr>
        <p:spPr>
          <a:prstGeom prst="rect">
            <a:avLst/>
          </a:prstGeom>
        </p:spPr>
        <p:txBody>
          <a:bodyPr/>
          <a:lstStyle/>
          <a:p>
            <a:pPr lvl="0"/>
          </a:p>
        </p:txBody>
      </p:sp>
      <p:sp>
        <p:nvSpPr>
          <p:cNvPr id="103" name="Shape 103"/>
          <p:cNvSpPr/>
          <p:nvPr>
            <p:ph type="body" sz="quarter" idx="1"/>
          </p:nvPr>
        </p:nvSpPr>
        <p:spPr>
          <a:prstGeom prst="rect">
            <a:avLst/>
          </a:prstGeom>
        </p:spPr>
        <p:txBody>
          <a:bodyPr/>
          <a:lstStyle/>
          <a:p>
            <a:pPr lvl="0">
              <a:defRPr sz="1800"/>
            </a:pPr>
            <a:r>
              <a:rPr sz="2400"/>
              <a:t>more than half do not know the correct answer</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9" name="Shape 109"/>
          <p:cNvSpPr/>
          <p:nvPr>
            <p:ph type="sldImg"/>
          </p:nvPr>
        </p:nvSpPr>
        <p:spPr>
          <a:prstGeom prst="rect">
            <a:avLst/>
          </a:prstGeom>
        </p:spPr>
        <p:txBody>
          <a:bodyPr/>
          <a:lstStyle/>
          <a:p>
            <a:pPr lvl="0"/>
          </a:p>
        </p:txBody>
      </p:sp>
      <p:sp>
        <p:nvSpPr>
          <p:cNvPr id="110" name="Shape 110"/>
          <p:cNvSpPr/>
          <p:nvPr>
            <p:ph type="body" sz="quarter" idx="1"/>
          </p:nvPr>
        </p:nvSpPr>
        <p:spPr>
          <a:prstGeom prst="rect">
            <a:avLst/>
          </a:prstGeom>
        </p:spPr>
        <p:txBody>
          <a:bodyPr/>
          <a:lstStyle/>
          <a:p>
            <a:pPr lvl="0">
              <a:defRPr sz="1800"/>
            </a:pPr>
            <a:r>
              <a:rPr sz="1500"/>
              <a:t>Radius Fix used in TMA and App segment</a:t>
            </a:r>
            <a:endParaRPr sz="1500"/>
          </a:p>
          <a:p>
            <a:pPr lvl="0">
              <a:defRPr sz="1800"/>
            </a:pPr>
            <a:r>
              <a:rPr sz="1500"/>
              <a:t>The RF leg is defined by radius, arc length, and fix. RNP Spec. can provides the same ability to conform to the track-keeping accuracy during the turn as in the straight line segments.</a:t>
            </a:r>
            <a:endParaRPr sz="1500"/>
          </a:p>
          <a:p>
            <a:pPr lvl="0">
              <a:defRPr sz="1800"/>
            </a:pPr>
            <a:r>
              <a:rPr sz="1500"/>
              <a:t>Fix Radius Turn or Transition is intended to be used with en-route procedures. Due to the technicalities of how the procedure data are defined, it falls upon the RNP system to create the fixed radius turn (also called a fixed radius transition or FRT) between two route segments (see Figure I - Att A-5).</a:t>
            </a:r>
            <a:endParaRPr sz="1500"/>
          </a:p>
          <a:p>
            <a:pPr lvl="0">
              <a:defRPr sz="1800"/>
            </a:pPr>
            <a:r>
              <a:rPr sz="1500"/>
              <a:t>5.1.3 These turns have two possible radii, 22.5 NM for high altitude routes (above FL 195) and 15 NM for low altitude routes. Using such path elements in an RNAV ATS route enables improvement in airspace usage through closely spaced parallel routes.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9" name="Shape 129"/>
          <p:cNvSpPr/>
          <p:nvPr>
            <p:ph type="sldImg"/>
          </p:nvPr>
        </p:nvSpPr>
        <p:spPr>
          <a:prstGeom prst="rect">
            <a:avLst/>
          </a:prstGeom>
        </p:spPr>
        <p:txBody>
          <a:bodyPr/>
          <a:lstStyle/>
          <a:p>
            <a:pPr lvl="0"/>
          </a:p>
        </p:txBody>
      </p:sp>
      <p:sp>
        <p:nvSpPr>
          <p:cNvPr id="130" name="Shape 130"/>
          <p:cNvSpPr/>
          <p:nvPr>
            <p:ph type="body" sz="quarter" idx="1"/>
          </p:nvPr>
        </p:nvSpPr>
        <p:spPr>
          <a:prstGeom prst="rect">
            <a:avLst/>
          </a:prstGeom>
        </p:spPr>
        <p:txBody>
          <a:bodyPr/>
          <a:lstStyle/>
          <a:p>
            <a:pPr lvl="0">
              <a:defRPr sz="1800"/>
            </a:pPr>
            <a:r>
              <a:rPr sz="1600"/>
              <a:t>IFALPA would like to see RNAV Visual Approaches removed from operation. These approaches are a workaround the ICAO requirements for PBN Approaches. They are basically PBN-Approaches under the guise of Visual Approaches. </a:t>
            </a:r>
            <a:endParaRPr sz="1600"/>
          </a:p>
          <a:p>
            <a:pPr lvl="0">
              <a:defRPr sz="1800"/>
            </a:pPr>
            <a:r>
              <a:rPr sz="1600"/>
              <a:t>IFALPA recommends to avoid accepting these approaches. Pilots should request a different type of approach from ATC. However, under certain circumstances pilots may have to fly this type of approach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8" name="Shape 148"/>
          <p:cNvSpPr/>
          <p:nvPr>
            <p:ph type="sldImg"/>
          </p:nvPr>
        </p:nvSpPr>
        <p:spPr>
          <a:prstGeom prst="rect">
            <a:avLst/>
          </a:prstGeom>
        </p:spPr>
        <p:txBody>
          <a:bodyPr/>
          <a:lstStyle/>
          <a:p>
            <a:pPr lvl="0"/>
          </a:p>
        </p:txBody>
      </p:sp>
      <p:sp>
        <p:nvSpPr>
          <p:cNvPr id="149" name="Shape 149"/>
          <p:cNvSpPr/>
          <p:nvPr>
            <p:ph type="body" sz="quarter" idx="1"/>
          </p:nvPr>
        </p:nvSpPr>
        <p:spPr>
          <a:prstGeom prst="rect">
            <a:avLst/>
          </a:prstGeom>
        </p:spPr>
        <p:txBody>
          <a:bodyPr/>
          <a:lstStyle/>
          <a:p>
            <a:pPr lvl="0">
              <a:defRPr sz="1800"/>
            </a:pPr>
            <a:r>
              <a:rPr sz="2400"/>
              <a:t>differences between the naming on approach charts and the coding of approaches in the FMS</a:t>
            </a:r>
          </a:p>
          <a:p>
            <a:pPr lvl="0">
              <a:defRPr sz="1800"/>
            </a:pPr>
            <a:r>
              <a:rPr sz="2400"/>
              <a:t>Inconsistencies between approach chart and RT. </a:t>
            </a:r>
          </a:p>
          <a:p>
            <a:pPr lvl="0">
              <a:defRPr sz="1800"/>
            </a:pPr>
            <a:r>
              <a:rPr sz="2400"/>
              <a:t>GLS Approach or GBAS Approach</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6" name="Shape 156"/>
          <p:cNvSpPr/>
          <p:nvPr>
            <p:ph type="sldImg"/>
          </p:nvPr>
        </p:nvSpPr>
        <p:spPr>
          <a:prstGeom prst="rect">
            <a:avLst/>
          </a:prstGeom>
        </p:spPr>
        <p:txBody>
          <a:bodyPr/>
          <a:lstStyle/>
          <a:p>
            <a:pPr lvl="0"/>
          </a:p>
        </p:txBody>
      </p:sp>
      <p:sp>
        <p:nvSpPr>
          <p:cNvPr id="157" name="Shape 157"/>
          <p:cNvSpPr/>
          <p:nvPr>
            <p:ph type="body" sz="quarter" idx="1"/>
          </p:nvPr>
        </p:nvSpPr>
        <p:spPr>
          <a:prstGeom prst="rect">
            <a:avLst/>
          </a:prstGeom>
        </p:spPr>
        <p:txBody>
          <a:bodyPr/>
          <a:lstStyle/>
          <a:p>
            <a:pPr lvl="0">
              <a:defRPr sz="1800"/>
            </a:pPr>
            <a:r>
              <a:rPr sz="2400"/>
              <a:t>differences between the naming on approach charts and the coding of approaches in the FMS</a:t>
            </a:r>
          </a:p>
          <a:p>
            <a:pPr lvl="0">
              <a:defRPr sz="1800"/>
            </a:pPr>
            <a:r>
              <a:rPr sz="2400"/>
              <a:t>Inconsistencies between approach chart and RT. </a:t>
            </a:r>
          </a:p>
          <a:p>
            <a:pPr lvl="0">
              <a:defRPr sz="1800"/>
            </a:pPr>
            <a:r>
              <a:rPr sz="2400"/>
              <a:t>GLS Approach or GBAS Approach</a:t>
            </a:r>
          </a:p>
        </p:txBody>
      </p:sp>
    </p:spTree>
  </p:cSld>
  <p:clrMapOvr>
    <a:masterClrMapping/>
  </p:clrMapOvr>
</p:note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Title Slide">
    <p:spTree>
      <p:nvGrpSpPr>
        <p:cNvPr id="1" name=""/>
        <p:cNvGrpSpPr/>
        <p:nvPr/>
      </p:nvGrpSpPr>
      <p:grpSpPr>
        <a:xfrm>
          <a:off x="0" y="0"/>
          <a:ext cx="0" cy="0"/>
          <a:chOff x="0" y="0"/>
          <a:chExt cx="0" cy="0"/>
        </a:xfrm>
      </p:grpSpPr>
      <p:sp>
        <p:nvSpPr>
          <p:cNvPr id="6" name="Shape 6"/>
          <p:cNvSpPr/>
          <p:nvPr>
            <p:ph type="title"/>
          </p:nvPr>
        </p:nvSpPr>
        <p:spPr>
          <a:xfrm>
            <a:off x="685800" y="0"/>
            <a:ext cx="7772400" cy="3509963"/>
          </a:xfrm>
          <a:prstGeom prst="rect">
            <a:avLst/>
          </a:prstGeom>
        </p:spPr>
        <p:txBody>
          <a:bodyPr anchor="b"/>
          <a:lstStyle>
            <a:lvl1pPr algn="ctr">
              <a:defRPr sz="6000"/>
            </a:lvl1pPr>
          </a:lstStyle>
          <a:p>
            <a:pPr lvl="0">
              <a:defRPr sz="1800"/>
            </a:pPr>
            <a:r>
              <a:rPr sz="6000"/>
              <a:t>Title Text</a:t>
            </a:r>
          </a:p>
        </p:txBody>
      </p:sp>
      <p:sp>
        <p:nvSpPr>
          <p:cNvPr id="7" name="Shape 7"/>
          <p:cNvSpPr/>
          <p:nvPr>
            <p:ph type="body" idx="1"/>
          </p:nvPr>
        </p:nvSpPr>
        <p:spPr>
          <a:xfrm>
            <a:off x="1143000" y="3602037"/>
            <a:ext cx="6858000" cy="3255963"/>
          </a:xfrm>
          <a:prstGeom prst="rect">
            <a:avLst/>
          </a:prstGeom>
        </p:spPr>
        <p:txBody>
          <a:bodyPr/>
          <a:lstStyle>
            <a:lvl1pPr marL="0" indent="0" algn="ctr">
              <a:buSzTx/>
              <a:buFontTx/>
              <a:buNone/>
              <a:defRPr sz="2400"/>
            </a:lvl1pPr>
            <a:lvl2pPr marL="0" indent="0" algn="ctr">
              <a:buSzTx/>
              <a:buFontTx/>
              <a:buNone/>
              <a:defRPr sz="2400"/>
            </a:lvl2pPr>
            <a:lvl3pPr marL="0" indent="0" algn="ctr">
              <a:buSzTx/>
              <a:buFontTx/>
              <a:buNone/>
              <a:defRPr sz="2400"/>
            </a:lvl3pPr>
            <a:lvl4pPr marL="0" indent="0" algn="ctr">
              <a:buSzTx/>
              <a:buFontTx/>
              <a:buNone/>
              <a:defRPr sz="2400"/>
            </a:lvl4pPr>
            <a:lvl5pPr marL="0" indent="0" algn="ctr">
              <a:buSzTx/>
              <a:buFontTx/>
              <a:buNone/>
              <a:defRPr sz="2400"/>
            </a:lvl5pPr>
          </a:lstStyle>
          <a:p>
            <a:pPr lvl="0">
              <a:defRPr sz="1800"/>
            </a:pPr>
            <a:r>
              <a:rPr sz="2400"/>
              <a:t>Body Level One</a:t>
            </a:r>
            <a:endParaRPr sz="2400"/>
          </a:p>
          <a:p>
            <a:pPr lvl="1">
              <a:defRPr sz="1800"/>
            </a:pPr>
            <a:r>
              <a:rPr sz="2400"/>
              <a:t>Body Level Two</a:t>
            </a:r>
            <a:endParaRPr sz="2400"/>
          </a:p>
          <a:p>
            <a:pPr lvl="2">
              <a:defRPr sz="1800"/>
            </a:pPr>
            <a:r>
              <a:rPr sz="2400"/>
              <a:t>Body Level Three</a:t>
            </a:r>
            <a:endParaRPr sz="2400"/>
          </a:p>
          <a:p>
            <a:pPr lvl="3">
              <a:defRPr sz="1800"/>
            </a:pPr>
            <a:r>
              <a:rPr sz="2400"/>
              <a:t>Body Level Four</a:t>
            </a:r>
            <a:endParaRPr sz="2400"/>
          </a:p>
          <a:p>
            <a:pPr lvl="4">
              <a:defRPr sz="1800"/>
            </a:pPr>
            <a:r>
              <a:rPr sz="2400"/>
              <a:t>Body Level Five</a:t>
            </a:r>
          </a:p>
        </p:txBody>
      </p:sp>
      <p:sp>
        <p:nvSpPr>
          <p:cNvPr id="8" name="Shape 8"/>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Title and Vertical Text">
    <p:spTree>
      <p:nvGrpSpPr>
        <p:cNvPr id="1" name=""/>
        <p:cNvGrpSpPr/>
        <p:nvPr/>
      </p:nvGrpSpPr>
      <p:grpSpPr>
        <a:xfrm>
          <a:off x="0" y="0"/>
          <a:ext cx="0" cy="0"/>
          <a:chOff x="0" y="0"/>
          <a:chExt cx="0" cy="0"/>
        </a:xfrm>
      </p:grpSpPr>
      <p:sp>
        <p:nvSpPr>
          <p:cNvPr id="39" name="Shape 39"/>
          <p:cNvSpPr/>
          <p:nvPr>
            <p:ph type="title"/>
          </p:nvPr>
        </p:nvSpPr>
        <p:spPr>
          <a:prstGeom prst="rect">
            <a:avLst/>
          </a:prstGeom>
        </p:spPr>
        <p:txBody>
          <a:bodyPr/>
          <a:lstStyle/>
          <a:p>
            <a:pPr lvl="0">
              <a:defRPr sz="1800"/>
            </a:pPr>
            <a:r>
              <a:rPr sz="4400"/>
              <a:t>Title Text</a:t>
            </a:r>
          </a:p>
        </p:txBody>
      </p:sp>
      <p:sp>
        <p:nvSpPr>
          <p:cNvPr id="40" name="Shape 40"/>
          <p:cNvSpPr/>
          <p:nvPr>
            <p:ph type="body" idx="1"/>
          </p:nvPr>
        </p:nvSpPr>
        <p:spPr>
          <a:prstGeom prst="rect">
            <a:avLst/>
          </a:prstGeom>
        </p:spPr>
        <p:txBody>
          <a:bodyPr/>
          <a:lstStyle/>
          <a:p>
            <a:pPr lvl="0">
              <a:defRPr sz="1800"/>
            </a:pPr>
            <a:r>
              <a:rPr sz="2800"/>
              <a:t>Body Level One</a:t>
            </a:r>
            <a:endParaRPr sz="2800"/>
          </a:p>
          <a:p>
            <a:pPr lvl="1">
              <a:defRPr sz="1800"/>
            </a:pPr>
            <a:r>
              <a:rPr sz="2800"/>
              <a:t>Body Level Two</a:t>
            </a:r>
            <a:endParaRPr sz="2800"/>
          </a:p>
          <a:p>
            <a:pPr lvl="2">
              <a:defRPr sz="1800"/>
            </a:pPr>
            <a:r>
              <a:rPr sz="2800"/>
              <a:t>Body Level Three</a:t>
            </a:r>
            <a:endParaRPr sz="2800"/>
          </a:p>
          <a:p>
            <a:pPr lvl="3">
              <a:defRPr sz="1800"/>
            </a:pPr>
            <a:r>
              <a:rPr sz="2800"/>
              <a:t>Body Level Four</a:t>
            </a:r>
            <a:endParaRPr sz="2800"/>
          </a:p>
          <a:p>
            <a:pPr lvl="4">
              <a:defRPr sz="1800"/>
            </a:pPr>
            <a:r>
              <a:rPr sz="2800"/>
              <a:t>Body Level Five</a:t>
            </a:r>
          </a:p>
        </p:txBody>
      </p:sp>
      <p:sp>
        <p:nvSpPr>
          <p:cNvPr id="41" name="Shape 41"/>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Vertical Title and Text">
    <p:spTree>
      <p:nvGrpSpPr>
        <p:cNvPr id="1" name=""/>
        <p:cNvGrpSpPr/>
        <p:nvPr/>
      </p:nvGrpSpPr>
      <p:grpSpPr>
        <a:xfrm>
          <a:off x="0" y="0"/>
          <a:ext cx="0" cy="0"/>
          <a:chOff x="0" y="0"/>
          <a:chExt cx="0" cy="0"/>
        </a:xfrm>
      </p:grpSpPr>
      <p:sp>
        <p:nvSpPr>
          <p:cNvPr id="43" name="Shape 43"/>
          <p:cNvSpPr/>
          <p:nvPr>
            <p:ph type="title"/>
          </p:nvPr>
        </p:nvSpPr>
        <p:spPr>
          <a:xfrm>
            <a:off x="6543675" y="0"/>
            <a:ext cx="1971675" cy="6542089"/>
          </a:xfrm>
          <a:prstGeom prst="rect">
            <a:avLst/>
          </a:prstGeom>
        </p:spPr>
        <p:txBody>
          <a:bodyPr/>
          <a:lstStyle/>
          <a:p>
            <a:pPr lvl="0">
              <a:defRPr sz="1800"/>
            </a:pPr>
            <a:r>
              <a:rPr sz="4400"/>
              <a:t>Title Text</a:t>
            </a:r>
          </a:p>
        </p:txBody>
      </p:sp>
      <p:sp>
        <p:nvSpPr>
          <p:cNvPr id="44" name="Shape 44"/>
          <p:cNvSpPr/>
          <p:nvPr>
            <p:ph type="body" idx="1"/>
          </p:nvPr>
        </p:nvSpPr>
        <p:spPr>
          <a:xfrm>
            <a:off x="628650" y="365125"/>
            <a:ext cx="5800725" cy="6492875"/>
          </a:xfrm>
          <a:prstGeom prst="rect">
            <a:avLst/>
          </a:prstGeom>
        </p:spPr>
        <p:txBody>
          <a:bodyPr/>
          <a:lstStyle/>
          <a:p>
            <a:pPr lvl="0">
              <a:defRPr sz="1800"/>
            </a:pPr>
            <a:r>
              <a:rPr sz="2800"/>
              <a:t>Body Level One</a:t>
            </a:r>
            <a:endParaRPr sz="2800"/>
          </a:p>
          <a:p>
            <a:pPr lvl="1">
              <a:defRPr sz="1800"/>
            </a:pPr>
            <a:r>
              <a:rPr sz="2800"/>
              <a:t>Body Level Two</a:t>
            </a:r>
            <a:endParaRPr sz="2800"/>
          </a:p>
          <a:p>
            <a:pPr lvl="2">
              <a:defRPr sz="1800"/>
            </a:pPr>
            <a:r>
              <a:rPr sz="2800"/>
              <a:t>Body Level Three</a:t>
            </a:r>
            <a:endParaRPr sz="2800"/>
          </a:p>
          <a:p>
            <a:pPr lvl="3">
              <a:defRPr sz="1800"/>
            </a:pPr>
            <a:r>
              <a:rPr sz="2800"/>
              <a:t>Body Level Four</a:t>
            </a:r>
            <a:endParaRPr sz="2800"/>
          </a:p>
          <a:p>
            <a:pPr lvl="4">
              <a:defRPr sz="1800"/>
            </a:pPr>
            <a:r>
              <a:rPr sz="2800"/>
              <a:t>Body Level Five</a:t>
            </a:r>
          </a:p>
        </p:txBody>
      </p:sp>
      <p:sp>
        <p:nvSpPr>
          <p:cNvPr id="45" name="Shape 45"/>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Title and Content">
    <p:spTree>
      <p:nvGrpSpPr>
        <p:cNvPr id="1" name=""/>
        <p:cNvGrpSpPr/>
        <p:nvPr/>
      </p:nvGrpSpPr>
      <p:grpSpPr>
        <a:xfrm>
          <a:off x="0" y="0"/>
          <a:ext cx="0" cy="0"/>
          <a:chOff x="0" y="0"/>
          <a:chExt cx="0" cy="0"/>
        </a:xfrm>
      </p:grpSpPr>
      <p:sp>
        <p:nvSpPr>
          <p:cNvPr id="10" name="Shape 10"/>
          <p:cNvSpPr/>
          <p:nvPr>
            <p:ph type="title"/>
          </p:nvPr>
        </p:nvSpPr>
        <p:spPr>
          <a:prstGeom prst="rect">
            <a:avLst/>
          </a:prstGeom>
        </p:spPr>
        <p:txBody>
          <a:bodyPr/>
          <a:lstStyle/>
          <a:p>
            <a:pPr lvl="0">
              <a:defRPr sz="1800"/>
            </a:pPr>
            <a:r>
              <a:rPr sz="4400"/>
              <a:t>Title Text</a:t>
            </a:r>
          </a:p>
        </p:txBody>
      </p:sp>
      <p:sp>
        <p:nvSpPr>
          <p:cNvPr id="11" name="Shape 11"/>
          <p:cNvSpPr/>
          <p:nvPr>
            <p:ph type="body" idx="1"/>
          </p:nvPr>
        </p:nvSpPr>
        <p:spPr>
          <a:prstGeom prst="rect">
            <a:avLst/>
          </a:prstGeom>
        </p:spPr>
        <p:txBody>
          <a:bodyPr/>
          <a:lstStyle/>
          <a:p>
            <a:pPr lvl="0">
              <a:defRPr sz="1800"/>
            </a:pPr>
            <a:r>
              <a:rPr sz="2800"/>
              <a:t>Body Level One</a:t>
            </a:r>
            <a:endParaRPr sz="2800"/>
          </a:p>
          <a:p>
            <a:pPr lvl="1">
              <a:defRPr sz="1800"/>
            </a:pPr>
            <a:r>
              <a:rPr sz="2800"/>
              <a:t>Body Level Two</a:t>
            </a:r>
            <a:endParaRPr sz="2800"/>
          </a:p>
          <a:p>
            <a:pPr lvl="2">
              <a:defRPr sz="1800"/>
            </a:pPr>
            <a:r>
              <a:rPr sz="2800"/>
              <a:t>Body Level Three</a:t>
            </a:r>
            <a:endParaRPr sz="2800"/>
          </a:p>
          <a:p>
            <a:pPr lvl="3">
              <a:defRPr sz="1800"/>
            </a:pPr>
            <a:r>
              <a:rPr sz="2800"/>
              <a:t>Body Level Four</a:t>
            </a:r>
            <a:endParaRPr sz="2800"/>
          </a:p>
          <a:p>
            <a:pPr lvl="4">
              <a:defRPr sz="1800"/>
            </a:pPr>
            <a:r>
              <a:rPr sz="2800"/>
              <a:t>Body Level Five</a:t>
            </a:r>
          </a:p>
        </p:txBody>
      </p:sp>
      <p:sp>
        <p:nvSpPr>
          <p:cNvPr id="12" name="Shape 12"/>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Section Header">
    <p:spTree>
      <p:nvGrpSpPr>
        <p:cNvPr id="1" name=""/>
        <p:cNvGrpSpPr/>
        <p:nvPr/>
      </p:nvGrpSpPr>
      <p:grpSpPr>
        <a:xfrm>
          <a:off x="0" y="0"/>
          <a:ext cx="0" cy="0"/>
          <a:chOff x="0" y="0"/>
          <a:chExt cx="0" cy="0"/>
        </a:xfrm>
      </p:grpSpPr>
      <p:sp>
        <p:nvSpPr>
          <p:cNvPr id="14" name="Shape 14"/>
          <p:cNvSpPr/>
          <p:nvPr>
            <p:ph type="title"/>
          </p:nvPr>
        </p:nvSpPr>
        <p:spPr>
          <a:xfrm>
            <a:off x="623887" y="0"/>
            <a:ext cx="7886701" cy="4562477"/>
          </a:xfrm>
          <a:prstGeom prst="rect">
            <a:avLst/>
          </a:prstGeom>
        </p:spPr>
        <p:txBody>
          <a:bodyPr anchor="b"/>
          <a:lstStyle>
            <a:lvl1pPr>
              <a:defRPr sz="6000"/>
            </a:lvl1pPr>
          </a:lstStyle>
          <a:p>
            <a:pPr lvl="0">
              <a:defRPr sz="1800"/>
            </a:pPr>
            <a:r>
              <a:rPr sz="6000"/>
              <a:t>Title Text</a:t>
            </a:r>
          </a:p>
        </p:txBody>
      </p:sp>
      <p:sp>
        <p:nvSpPr>
          <p:cNvPr id="15" name="Shape 15"/>
          <p:cNvSpPr/>
          <p:nvPr>
            <p:ph type="body" idx="1"/>
          </p:nvPr>
        </p:nvSpPr>
        <p:spPr>
          <a:xfrm>
            <a:off x="623887" y="4589464"/>
            <a:ext cx="7886701" cy="2268536"/>
          </a:xfrm>
          <a:prstGeom prst="rect">
            <a:avLst/>
          </a:prstGeom>
        </p:spPr>
        <p:txBody>
          <a:bodyPr/>
          <a:lstStyle>
            <a:lvl1pPr marL="0" indent="0">
              <a:buSzTx/>
              <a:buFontTx/>
              <a:buNone/>
              <a:defRPr sz="2400"/>
            </a:lvl1pPr>
            <a:lvl2pPr marL="0" indent="0">
              <a:buSzTx/>
              <a:buFontTx/>
              <a:buNone/>
              <a:defRPr sz="2400"/>
            </a:lvl2pPr>
            <a:lvl3pPr marL="0" indent="0">
              <a:buSzTx/>
              <a:buFontTx/>
              <a:buNone/>
              <a:defRPr sz="2400"/>
            </a:lvl3pPr>
            <a:lvl4pPr marL="0" indent="0">
              <a:buSzTx/>
              <a:buFontTx/>
              <a:buNone/>
              <a:defRPr sz="2400"/>
            </a:lvl4pPr>
            <a:lvl5pPr marL="0" indent="0">
              <a:buSzTx/>
              <a:buFontTx/>
              <a:buNone/>
              <a:defRPr sz="2400"/>
            </a:lvl5pPr>
          </a:lstStyle>
          <a:p>
            <a:pPr lvl="0">
              <a:defRPr sz="1800"/>
            </a:pPr>
            <a:r>
              <a:rPr sz="2400"/>
              <a:t>Body Level One</a:t>
            </a:r>
            <a:endParaRPr sz="2400"/>
          </a:p>
          <a:p>
            <a:pPr lvl="1">
              <a:defRPr sz="1800"/>
            </a:pPr>
            <a:r>
              <a:rPr sz="2400"/>
              <a:t>Body Level Two</a:t>
            </a:r>
            <a:endParaRPr sz="2400"/>
          </a:p>
          <a:p>
            <a:pPr lvl="2">
              <a:defRPr sz="1800"/>
            </a:pPr>
            <a:r>
              <a:rPr sz="2400"/>
              <a:t>Body Level Three</a:t>
            </a:r>
            <a:endParaRPr sz="2400"/>
          </a:p>
          <a:p>
            <a:pPr lvl="3">
              <a:defRPr sz="1800"/>
            </a:pPr>
            <a:r>
              <a:rPr sz="2400"/>
              <a:t>Body Level Four</a:t>
            </a:r>
            <a:endParaRPr sz="2400"/>
          </a:p>
          <a:p>
            <a:pPr lvl="4">
              <a:defRPr sz="1800"/>
            </a:pPr>
            <a:r>
              <a:rPr sz="2400"/>
              <a:t>Body Level Five</a:t>
            </a:r>
          </a:p>
        </p:txBody>
      </p:sp>
      <p:sp>
        <p:nvSpPr>
          <p:cNvPr id="16" name="Shape 16"/>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Two Content">
    <p:spTree>
      <p:nvGrpSpPr>
        <p:cNvPr id="1" name=""/>
        <p:cNvGrpSpPr/>
        <p:nvPr/>
      </p:nvGrpSpPr>
      <p:grpSpPr>
        <a:xfrm>
          <a:off x="0" y="0"/>
          <a:ext cx="0" cy="0"/>
          <a:chOff x="0" y="0"/>
          <a:chExt cx="0" cy="0"/>
        </a:xfrm>
      </p:grpSpPr>
      <p:sp>
        <p:nvSpPr>
          <p:cNvPr id="18" name="Shape 18"/>
          <p:cNvSpPr/>
          <p:nvPr>
            <p:ph type="title"/>
          </p:nvPr>
        </p:nvSpPr>
        <p:spPr>
          <a:prstGeom prst="rect">
            <a:avLst/>
          </a:prstGeom>
        </p:spPr>
        <p:txBody>
          <a:bodyPr/>
          <a:lstStyle/>
          <a:p>
            <a:pPr lvl="0">
              <a:defRPr sz="1800"/>
            </a:pPr>
            <a:r>
              <a:rPr sz="4400"/>
              <a:t>Title Text</a:t>
            </a:r>
          </a:p>
        </p:txBody>
      </p:sp>
      <p:sp>
        <p:nvSpPr>
          <p:cNvPr id="19" name="Shape 19"/>
          <p:cNvSpPr/>
          <p:nvPr>
            <p:ph type="body" idx="1"/>
          </p:nvPr>
        </p:nvSpPr>
        <p:spPr>
          <a:xfrm>
            <a:off x="628650" y="1825625"/>
            <a:ext cx="3886200" cy="5032375"/>
          </a:xfrm>
          <a:prstGeom prst="rect">
            <a:avLst/>
          </a:prstGeom>
        </p:spPr>
        <p:txBody>
          <a:bodyPr/>
          <a:lstStyle/>
          <a:p>
            <a:pPr lvl="0">
              <a:defRPr sz="1800"/>
            </a:pPr>
            <a:r>
              <a:rPr sz="2800"/>
              <a:t>Body Level One</a:t>
            </a:r>
            <a:endParaRPr sz="2800"/>
          </a:p>
          <a:p>
            <a:pPr lvl="1">
              <a:defRPr sz="1800"/>
            </a:pPr>
            <a:r>
              <a:rPr sz="2800"/>
              <a:t>Body Level Two</a:t>
            </a:r>
            <a:endParaRPr sz="2800"/>
          </a:p>
          <a:p>
            <a:pPr lvl="2">
              <a:defRPr sz="1800"/>
            </a:pPr>
            <a:r>
              <a:rPr sz="2800"/>
              <a:t>Body Level Three</a:t>
            </a:r>
            <a:endParaRPr sz="2800"/>
          </a:p>
          <a:p>
            <a:pPr lvl="3">
              <a:defRPr sz="1800"/>
            </a:pPr>
            <a:r>
              <a:rPr sz="2800"/>
              <a:t>Body Level Four</a:t>
            </a:r>
            <a:endParaRPr sz="2800"/>
          </a:p>
          <a:p>
            <a:pPr lvl="4">
              <a:defRPr sz="1800"/>
            </a:pPr>
            <a:r>
              <a:rPr sz="2800"/>
              <a:t>Body Level Five</a:t>
            </a:r>
          </a:p>
        </p:txBody>
      </p:sp>
      <p:sp>
        <p:nvSpPr>
          <p:cNvPr id="20" name="Shape 20"/>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Comparison">
    <p:spTree>
      <p:nvGrpSpPr>
        <p:cNvPr id="1" name=""/>
        <p:cNvGrpSpPr/>
        <p:nvPr/>
      </p:nvGrpSpPr>
      <p:grpSpPr>
        <a:xfrm>
          <a:off x="0" y="0"/>
          <a:ext cx="0" cy="0"/>
          <a:chOff x="0" y="0"/>
          <a:chExt cx="0" cy="0"/>
        </a:xfrm>
      </p:grpSpPr>
      <p:sp>
        <p:nvSpPr>
          <p:cNvPr id="22" name="Shape 22"/>
          <p:cNvSpPr/>
          <p:nvPr>
            <p:ph type="title"/>
          </p:nvPr>
        </p:nvSpPr>
        <p:spPr>
          <a:xfrm>
            <a:off x="629841" y="365125"/>
            <a:ext cx="7886701" cy="1325564"/>
          </a:xfrm>
          <a:prstGeom prst="rect">
            <a:avLst/>
          </a:prstGeom>
        </p:spPr>
        <p:txBody>
          <a:bodyPr/>
          <a:lstStyle/>
          <a:p>
            <a:pPr lvl="0">
              <a:defRPr sz="1800"/>
            </a:pPr>
            <a:r>
              <a:rPr sz="4400"/>
              <a:t>Title Text</a:t>
            </a:r>
          </a:p>
        </p:txBody>
      </p:sp>
      <p:sp>
        <p:nvSpPr>
          <p:cNvPr id="23" name="Shape 23"/>
          <p:cNvSpPr/>
          <p:nvPr>
            <p:ph type="body" idx="1"/>
          </p:nvPr>
        </p:nvSpPr>
        <p:spPr>
          <a:xfrm>
            <a:off x="629841" y="1681163"/>
            <a:ext cx="3868342" cy="823914"/>
          </a:xfrm>
          <a:prstGeom prst="rect">
            <a:avLst/>
          </a:prstGeom>
        </p:spPr>
        <p:txBody>
          <a:bodyPr anchor="b"/>
          <a:lstStyle>
            <a:lvl1pPr marL="0" indent="0">
              <a:buSzTx/>
              <a:buFontTx/>
              <a:buNone/>
              <a:defRPr b="1" sz="2400"/>
            </a:lvl1pPr>
            <a:lvl2pPr marL="0" indent="0">
              <a:buSzTx/>
              <a:buFontTx/>
              <a:buNone/>
              <a:defRPr b="1" sz="2400"/>
            </a:lvl2pPr>
            <a:lvl3pPr marL="0" indent="0">
              <a:buSzTx/>
              <a:buFontTx/>
              <a:buNone/>
              <a:defRPr b="1" sz="2400"/>
            </a:lvl3pPr>
            <a:lvl4pPr marL="0" indent="0">
              <a:buSzTx/>
              <a:buFontTx/>
              <a:buNone/>
              <a:defRPr b="1" sz="2400"/>
            </a:lvl4pPr>
            <a:lvl5pPr marL="0" indent="0">
              <a:buSzTx/>
              <a:buFontTx/>
              <a:buNone/>
              <a:defRPr b="1" sz="2400"/>
            </a:lvl5pPr>
          </a:lstStyle>
          <a:p>
            <a:pPr lvl="0">
              <a:defRPr b="0" sz="1800"/>
            </a:pPr>
            <a:r>
              <a:rPr b="1" sz="2400"/>
              <a:t>Body Level One</a:t>
            </a:r>
            <a:endParaRPr b="1" sz="2400"/>
          </a:p>
          <a:p>
            <a:pPr lvl="1">
              <a:defRPr b="0" sz="1800"/>
            </a:pPr>
            <a:r>
              <a:rPr b="1" sz="2400"/>
              <a:t>Body Level Two</a:t>
            </a:r>
            <a:endParaRPr b="1" sz="2400"/>
          </a:p>
          <a:p>
            <a:pPr lvl="2">
              <a:defRPr b="0" sz="1800"/>
            </a:pPr>
            <a:r>
              <a:rPr b="1" sz="2400"/>
              <a:t>Body Level Three</a:t>
            </a:r>
            <a:endParaRPr b="1" sz="2400"/>
          </a:p>
          <a:p>
            <a:pPr lvl="3">
              <a:defRPr b="0" sz="1800"/>
            </a:pPr>
            <a:r>
              <a:rPr b="1" sz="2400"/>
              <a:t>Body Level Four</a:t>
            </a:r>
            <a:endParaRPr b="1" sz="2400"/>
          </a:p>
          <a:p>
            <a:pPr lvl="4">
              <a:defRPr b="0" sz="1800"/>
            </a:pPr>
            <a:r>
              <a:rPr b="1" sz="2400"/>
              <a:t>Body Level Five</a:t>
            </a:r>
          </a:p>
        </p:txBody>
      </p:sp>
      <p:sp>
        <p:nvSpPr>
          <p:cNvPr id="24" name="Shape 24"/>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Only">
    <p:spTree>
      <p:nvGrpSpPr>
        <p:cNvPr id="1" name=""/>
        <p:cNvGrpSpPr/>
        <p:nvPr/>
      </p:nvGrpSpPr>
      <p:grpSpPr>
        <a:xfrm>
          <a:off x="0" y="0"/>
          <a:ext cx="0" cy="0"/>
          <a:chOff x="0" y="0"/>
          <a:chExt cx="0" cy="0"/>
        </a:xfrm>
      </p:grpSpPr>
      <p:sp>
        <p:nvSpPr>
          <p:cNvPr id="26" name="Shape 26"/>
          <p:cNvSpPr/>
          <p:nvPr>
            <p:ph type="title"/>
          </p:nvPr>
        </p:nvSpPr>
        <p:spPr>
          <a:xfrm>
            <a:off x="628650" y="0"/>
            <a:ext cx="7886700" cy="2055814"/>
          </a:xfrm>
          <a:prstGeom prst="rect">
            <a:avLst/>
          </a:prstGeom>
        </p:spPr>
        <p:txBody>
          <a:bodyPr/>
          <a:lstStyle/>
          <a:p>
            <a:pPr lvl="0">
              <a:defRPr sz="1800"/>
            </a:pPr>
            <a:r>
              <a:rPr sz="4400"/>
              <a:t>Title Text</a:t>
            </a:r>
          </a:p>
        </p:txBody>
      </p:sp>
      <p:sp>
        <p:nvSpPr>
          <p:cNvPr id="27" name="Shape 27"/>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29" name="Shape 29"/>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Content with Caption">
    <p:spTree>
      <p:nvGrpSpPr>
        <p:cNvPr id="1" name=""/>
        <p:cNvGrpSpPr/>
        <p:nvPr/>
      </p:nvGrpSpPr>
      <p:grpSpPr>
        <a:xfrm>
          <a:off x="0" y="0"/>
          <a:ext cx="0" cy="0"/>
          <a:chOff x="0" y="0"/>
          <a:chExt cx="0" cy="0"/>
        </a:xfrm>
      </p:grpSpPr>
      <p:sp>
        <p:nvSpPr>
          <p:cNvPr id="31" name="Shape 31"/>
          <p:cNvSpPr/>
          <p:nvPr>
            <p:ph type="title"/>
          </p:nvPr>
        </p:nvSpPr>
        <p:spPr>
          <a:xfrm>
            <a:off x="629841" y="0"/>
            <a:ext cx="2949178" cy="2057400"/>
          </a:xfrm>
          <a:prstGeom prst="rect">
            <a:avLst/>
          </a:prstGeom>
        </p:spPr>
        <p:txBody>
          <a:bodyPr anchor="b"/>
          <a:lstStyle>
            <a:lvl1pPr>
              <a:defRPr sz="3200"/>
            </a:lvl1pPr>
          </a:lstStyle>
          <a:p>
            <a:pPr lvl="0">
              <a:defRPr sz="1800"/>
            </a:pPr>
            <a:r>
              <a:rPr sz="3200"/>
              <a:t>Title Text</a:t>
            </a:r>
          </a:p>
        </p:txBody>
      </p:sp>
      <p:sp>
        <p:nvSpPr>
          <p:cNvPr id="32" name="Shape 32"/>
          <p:cNvSpPr/>
          <p:nvPr>
            <p:ph type="body" idx="1"/>
          </p:nvPr>
        </p:nvSpPr>
        <p:spPr>
          <a:xfrm>
            <a:off x="3887391" y="987425"/>
            <a:ext cx="4629152" cy="5870577"/>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
        <p:nvSpPr>
          <p:cNvPr id="33" name="Shape 33"/>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icture with Caption">
    <p:spTree>
      <p:nvGrpSpPr>
        <p:cNvPr id="1" name=""/>
        <p:cNvGrpSpPr/>
        <p:nvPr/>
      </p:nvGrpSpPr>
      <p:grpSpPr>
        <a:xfrm>
          <a:off x="0" y="0"/>
          <a:ext cx="0" cy="0"/>
          <a:chOff x="0" y="0"/>
          <a:chExt cx="0" cy="0"/>
        </a:xfrm>
      </p:grpSpPr>
      <p:sp>
        <p:nvSpPr>
          <p:cNvPr id="35" name="Shape 35"/>
          <p:cNvSpPr/>
          <p:nvPr>
            <p:ph type="title"/>
          </p:nvPr>
        </p:nvSpPr>
        <p:spPr>
          <a:xfrm>
            <a:off x="629841" y="0"/>
            <a:ext cx="2949178" cy="2057400"/>
          </a:xfrm>
          <a:prstGeom prst="rect">
            <a:avLst/>
          </a:prstGeom>
        </p:spPr>
        <p:txBody>
          <a:bodyPr anchor="b"/>
          <a:lstStyle>
            <a:lvl1pPr>
              <a:defRPr sz="3200"/>
            </a:lvl1pPr>
          </a:lstStyle>
          <a:p>
            <a:pPr lvl="0">
              <a:defRPr sz="1800"/>
            </a:pPr>
            <a:r>
              <a:rPr sz="3200"/>
              <a:t>Title Text</a:t>
            </a:r>
          </a:p>
        </p:txBody>
      </p:sp>
      <p:sp>
        <p:nvSpPr>
          <p:cNvPr id="36" name="Shape 36"/>
          <p:cNvSpPr/>
          <p:nvPr>
            <p:ph type="body" idx="1"/>
          </p:nvPr>
        </p:nvSpPr>
        <p:spPr>
          <a:xfrm>
            <a:off x="629841" y="2057400"/>
            <a:ext cx="2949178" cy="4800600"/>
          </a:xfrm>
          <a:prstGeom prst="rect">
            <a:avLst/>
          </a:prstGeom>
        </p:spPr>
        <p:txBody>
          <a:bodyPr/>
          <a:lstStyle>
            <a:lvl1pPr marL="0" indent="0">
              <a:buSzTx/>
              <a:buFontTx/>
              <a:buNone/>
              <a:defRPr sz="1600"/>
            </a:lvl1pPr>
            <a:lvl2pPr marL="0" indent="0">
              <a:buSzTx/>
              <a:buFontTx/>
              <a:buNone/>
              <a:defRPr sz="1600"/>
            </a:lvl2pPr>
            <a:lvl3pPr marL="0" indent="0">
              <a:buSzTx/>
              <a:buFontTx/>
              <a:buNone/>
              <a:defRPr sz="1600"/>
            </a:lvl3pPr>
            <a:lvl4pPr marL="0" indent="0">
              <a:buSzTx/>
              <a:buFontTx/>
              <a:buNone/>
              <a:defRPr sz="1600"/>
            </a:lvl4pPr>
            <a:lvl5pPr marL="0" indent="0">
              <a:buSzTx/>
              <a:buFontTx/>
              <a:buNone/>
              <a:defRPr sz="1600"/>
            </a:lvl5pPr>
          </a:lstStyle>
          <a:p>
            <a:pPr lvl="0">
              <a:defRPr sz="1800"/>
            </a:pPr>
            <a:r>
              <a:rPr sz="1600"/>
              <a:t>Body Level One</a:t>
            </a:r>
            <a:endParaRPr sz="1600"/>
          </a:p>
          <a:p>
            <a:pPr lvl="1">
              <a:defRPr sz="1800"/>
            </a:pPr>
            <a:r>
              <a:rPr sz="1600"/>
              <a:t>Body Level Two</a:t>
            </a:r>
            <a:endParaRPr sz="1600"/>
          </a:p>
          <a:p>
            <a:pPr lvl="2">
              <a:defRPr sz="1800"/>
            </a:pPr>
            <a:r>
              <a:rPr sz="1600"/>
              <a:t>Body Level Three</a:t>
            </a:r>
            <a:endParaRPr sz="1600"/>
          </a:p>
          <a:p>
            <a:pPr lvl="3">
              <a:defRPr sz="1800"/>
            </a:pPr>
            <a:r>
              <a:rPr sz="1600"/>
              <a:t>Body Level Four</a:t>
            </a:r>
            <a:endParaRPr sz="1600"/>
          </a:p>
          <a:p>
            <a:pPr lvl="4">
              <a:defRPr sz="1800"/>
            </a:pPr>
            <a:r>
              <a:rPr sz="1600"/>
              <a:t>Body Level Five</a:t>
            </a:r>
          </a:p>
        </p:txBody>
      </p:sp>
      <p:sp>
        <p:nvSpPr>
          <p:cNvPr id="37" name="Shape 37"/>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 name="Shape 2"/>
          <p:cNvSpPr/>
          <p:nvPr>
            <p:ph type="title"/>
          </p:nvPr>
        </p:nvSpPr>
        <p:spPr>
          <a:xfrm>
            <a:off x="628650" y="230189"/>
            <a:ext cx="7886700" cy="1595436"/>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chor="ctr">
            <a:normAutofit fontScale="100000" lnSpcReduction="0"/>
          </a:bodyPr>
          <a:lstStyle/>
          <a:p>
            <a:pPr lvl="0">
              <a:defRPr sz="1800"/>
            </a:pPr>
            <a:r>
              <a:rPr sz="4400"/>
              <a:t>Title Text</a:t>
            </a:r>
          </a:p>
        </p:txBody>
      </p:sp>
      <p:sp>
        <p:nvSpPr>
          <p:cNvPr id="3" name="Shape 3"/>
          <p:cNvSpPr/>
          <p:nvPr>
            <p:ph type="body" idx="1"/>
          </p:nvPr>
        </p:nvSpPr>
        <p:spPr>
          <a:xfrm>
            <a:off x="628650" y="1825625"/>
            <a:ext cx="7886700" cy="5032375"/>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lvl="0">
              <a:defRPr sz="1800"/>
            </a:pPr>
            <a:r>
              <a:rPr sz="2800"/>
              <a:t>Body Level One</a:t>
            </a:r>
            <a:endParaRPr sz="2800"/>
          </a:p>
          <a:p>
            <a:pPr lvl="1">
              <a:defRPr sz="1800"/>
            </a:pPr>
            <a:r>
              <a:rPr sz="2800"/>
              <a:t>Body Level Two</a:t>
            </a:r>
            <a:endParaRPr sz="2800"/>
          </a:p>
          <a:p>
            <a:pPr lvl="2">
              <a:defRPr sz="1800"/>
            </a:pPr>
            <a:r>
              <a:rPr sz="2800"/>
              <a:t>Body Level Three</a:t>
            </a:r>
            <a:endParaRPr sz="2800"/>
          </a:p>
          <a:p>
            <a:pPr lvl="3">
              <a:defRPr sz="1800"/>
            </a:pPr>
            <a:r>
              <a:rPr sz="2800"/>
              <a:t>Body Level Four</a:t>
            </a:r>
            <a:endParaRPr sz="2800"/>
          </a:p>
          <a:p>
            <a:pPr lvl="4">
              <a:defRPr sz="1800"/>
            </a:pPr>
            <a:r>
              <a:rPr sz="2800"/>
              <a:t>Body Level Five</a:t>
            </a:r>
          </a:p>
        </p:txBody>
      </p:sp>
      <p:sp>
        <p:nvSpPr>
          <p:cNvPr id="4" name="Shape 4"/>
          <p:cNvSpPr/>
          <p:nvPr>
            <p:ph type="sldNum" sz="quarter" idx="2"/>
          </p:nvPr>
        </p:nvSpPr>
        <p:spPr>
          <a:xfrm>
            <a:off x="6457950" y="6404293"/>
            <a:ext cx="2057400" cy="269239"/>
          </a:xfrm>
          <a:prstGeom prst="rect">
            <a:avLst/>
          </a:prstGeom>
          <a:ln w="12700">
            <a:miter lim="400000"/>
          </a:ln>
        </p:spPr>
        <p:txBody>
          <a:bodyPr lIns="45718" tIns="45718" rIns="45718" bIns="45718" anchor="ctr">
            <a:spAutoFit/>
          </a:bodyPr>
          <a:lstStyle>
            <a:lvl1pPr algn="r">
              <a:defRPr sz="1200">
                <a:solidFill>
                  <a:srgbClr val="888888"/>
                </a:solidFill>
                <a:latin typeface="Calibri"/>
                <a:ea typeface="Calibri"/>
                <a:cs typeface="Calibri"/>
                <a:sym typeface="Calibri"/>
              </a:defRPr>
            </a:lvl1pPr>
          </a:lstStyle>
          <a:p>
            <a:pPr lvl="0"/>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ransition spd="med" advClick="1"/>
  <p:txStyles>
    <p:titleStyle>
      <a:lvl1pPr>
        <a:lnSpc>
          <a:spcPct val="90000"/>
        </a:lnSpc>
        <a:defRPr sz="4400">
          <a:latin typeface="Calibri Light"/>
          <a:ea typeface="Calibri Light"/>
          <a:cs typeface="Calibri Light"/>
          <a:sym typeface="Calibri Light"/>
        </a:defRPr>
      </a:lvl1pPr>
      <a:lvl2pPr>
        <a:lnSpc>
          <a:spcPct val="90000"/>
        </a:lnSpc>
        <a:defRPr sz="4400">
          <a:latin typeface="Calibri Light"/>
          <a:ea typeface="Calibri Light"/>
          <a:cs typeface="Calibri Light"/>
          <a:sym typeface="Calibri Light"/>
        </a:defRPr>
      </a:lvl2pPr>
      <a:lvl3pPr>
        <a:lnSpc>
          <a:spcPct val="90000"/>
        </a:lnSpc>
        <a:defRPr sz="4400">
          <a:latin typeface="Calibri Light"/>
          <a:ea typeface="Calibri Light"/>
          <a:cs typeface="Calibri Light"/>
          <a:sym typeface="Calibri Light"/>
        </a:defRPr>
      </a:lvl3pPr>
      <a:lvl4pPr>
        <a:lnSpc>
          <a:spcPct val="90000"/>
        </a:lnSpc>
        <a:defRPr sz="4400">
          <a:latin typeface="Calibri Light"/>
          <a:ea typeface="Calibri Light"/>
          <a:cs typeface="Calibri Light"/>
          <a:sym typeface="Calibri Light"/>
        </a:defRPr>
      </a:lvl4pPr>
      <a:lvl5pPr>
        <a:lnSpc>
          <a:spcPct val="90000"/>
        </a:lnSpc>
        <a:defRPr sz="4400">
          <a:latin typeface="Calibri Light"/>
          <a:ea typeface="Calibri Light"/>
          <a:cs typeface="Calibri Light"/>
          <a:sym typeface="Calibri Light"/>
        </a:defRPr>
      </a:lvl5pPr>
      <a:lvl6pPr>
        <a:lnSpc>
          <a:spcPct val="90000"/>
        </a:lnSpc>
        <a:defRPr sz="4400">
          <a:latin typeface="Calibri Light"/>
          <a:ea typeface="Calibri Light"/>
          <a:cs typeface="Calibri Light"/>
          <a:sym typeface="Calibri Light"/>
        </a:defRPr>
      </a:lvl6pPr>
      <a:lvl7pPr>
        <a:lnSpc>
          <a:spcPct val="90000"/>
        </a:lnSpc>
        <a:defRPr sz="4400">
          <a:latin typeface="Calibri Light"/>
          <a:ea typeface="Calibri Light"/>
          <a:cs typeface="Calibri Light"/>
          <a:sym typeface="Calibri Light"/>
        </a:defRPr>
      </a:lvl7pPr>
      <a:lvl8pPr>
        <a:lnSpc>
          <a:spcPct val="90000"/>
        </a:lnSpc>
        <a:defRPr sz="4400">
          <a:latin typeface="Calibri Light"/>
          <a:ea typeface="Calibri Light"/>
          <a:cs typeface="Calibri Light"/>
          <a:sym typeface="Calibri Light"/>
        </a:defRPr>
      </a:lvl8pPr>
      <a:lvl9pPr>
        <a:lnSpc>
          <a:spcPct val="90000"/>
        </a:lnSpc>
        <a:defRPr sz="4400">
          <a:latin typeface="Calibri Light"/>
          <a:ea typeface="Calibri Light"/>
          <a:cs typeface="Calibri Light"/>
          <a:sym typeface="Calibri Light"/>
        </a:defRPr>
      </a:lvl9pPr>
    </p:titleStyle>
    <p:bodyStyle>
      <a:lvl1pPr marL="228600" indent="-228600">
        <a:lnSpc>
          <a:spcPct val="90000"/>
        </a:lnSpc>
        <a:spcBef>
          <a:spcPts val="1000"/>
        </a:spcBef>
        <a:buSzPct val="100000"/>
        <a:buFont typeface="Arial"/>
        <a:buChar char="•"/>
        <a:defRPr sz="2800">
          <a:latin typeface="Calibri"/>
          <a:ea typeface="Calibri"/>
          <a:cs typeface="Calibri"/>
          <a:sym typeface="Calibri"/>
        </a:defRPr>
      </a:lvl1pPr>
      <a:lvl2pPr marL="723900" indent="-266700">
        <a:lnSpc>
          <a:spcPct val="90000"/>
        </a:lnSpc>
        <a:spcBef>
          <a:spcPts val="1000"/>
        </a:spcBef>
        <a:buSzPct val="100000"/>
        <a:buFont typeface="Arial"/>
        <a:buChar char="•"/>
        <a:defRPr sz="2800">
          <a:latin typeface="Calibri"/>
          <a:ea typeface="Calibri"/>
          <a:cs typeface="Calibri"/>
          <a:sym typeface="Calibri"/>
        </a:defRPr>
      </a:lvl2pPr>
      <a:lvl3pPr marL="1234438" indent="-320038">
        <a:lnSpc>
          <a:spcPct val="90000"/>
        </a:lnSpc>
        <a:spcBef>
          <a:spcPts val="1000"/>
        </a:spcBef>
        <a:buSzPct val="100000"/>
        <a:buFont typeface="Arial"/>
        <a:buChar char="•"/>
        <a:defRPr sz="2800">
          <a:latin typeface="Calibri"/>
          <a:ea typeface="Calibri"/>
          <a:cs typeface="Calibri"/>
          <a:sym typeface="Calibri"/>
        </a:defRPr>
      </a:lvl3pPr>
      <a:lvl4pPr marL="1727200" indent="-355600">
        <a:lnSpc>
          <a:spcPct val="90000"/>
        </a:lnSpc>
        <a:spcBef>
          <a:spcPts val="1000"/>
        </a:spcBef>
        <a:buSzPct val="100000"/>
        <a:buFont typeface="Arial"/>
        <a:buChar char="•"/>
        <a:defRPr sz="2800">
          <a:latin typeface="Calibri"/>
          <a:ea typeface="Calibri"/>
          <a:cs typeface="Calibri"/>
          <a:sym typeface="Calibri"/>
        </a:defRPr>
      </a:lvl4pPr>
      <a:lvl5pPr marL="2184400" indent="-355600">
        <a:lnSpc>
          <a:spcPct val="90000"/>
        </a:lnSpc>
        <a:spcBef>
          <a:spcPts val="1000"/>
        </a:spcBef>
        <a:buSzPct val="100000"/>
        <a:buFont typeface="Arial"/>
        <a:buChar char="•"/>
        <a:defRPr sz="2800">
          <a:latin typeface="Calibri"/>
          <a:ea typeface="Calibri"/>
          <a:cs typeface="Calibri"/>
          <a:sym typeface="Calibri"/>
        </a:defRPr>
      </a:lvl5pPr>
      <a:lvl6pPr marL="2641600" indent="-355600">
        <a:lnSpc>
          <a:spcPct val="90000"/>
        </a:lnSpc>
        <a:spcBef>
          <a:spcPts val="1000"/>
        </a:spcBef>
        <a:buSzPct val="100000"/>
        <a:buFont typeface="Arial"/>
        <a:buChar char="•"/>
        <a:defRPr sz="2800">
          <a:latin typeface="Calibri"/>
          <a:ea typeface="Calibri"/>
          <a:cs typeface="Calibri"/>
          <a:sym typeface="Calibri"/>
        </a:defRPr>
      </a:lvl6pPr>
      <a:lvl7pPr marL="3098800" indent="-355600">
        <a:lnSpc>
          <a:spcPct val="90000"/>
        </a:lnSpc>
        <a:spcBef>
          <a:spcPts val="1000"/>
        </a:spcBef>
        <a:buSzPct val="100000"/>
        <a:buFont typeface="Arial"/>
        <a:buChar char="•"/>
        <a:defRPr sz="2800">
          <a:latin typeface="Calibri"/>
          <a:ea typeface="Calibri"/>
          <a:cs typeface="Calibri"/>
          <a:sym typeface="Calibri"/>
        </a:defRPr>
      </a:lvl7pPr>
      <a:lvl8pPr marL="3556000" indent="-355600">
        <a:lnSpc>
          <a:spcPct val="90000"/>
        </a:lnSpc>
        <a:spcBef>
          <a:spcPts val="1000"/>
        </a:spcBef>
        <a:buSzPct val="100000"/>
        <a:buFont typeface="Arial"/>
        <a:buChar char="•"/>
        <a:defRPr sz="2800">
          <a:latin typeface="Calibri"/>
          <a:ea typeface="Calibri"/>
          <a:cs typeface="Calibri"/>
          <a:sym typeface="Calibri"/>
        </a:defRPr>
      </a:lvl8pPr>
      <a:lvl9pPr marL="4013200" indent="-355600">
        <a:lnSpc>
          <a:spcPct val="90000"/>
        </a:lnSpc>
        <a:spcBef>
          <a:spcPts val="1000"/>
        </a:spcBef>
        <a:buSzPct val="100000"/>
        <a:buFont typeface="Arial"/>
        <a:buChar char="•"/>
        <a:defRPr sz="2800">
          <a:latin typeface="Calibri"/>
          <a:ea typeface="Calibri"/>
          <a:cs typeface="Calibri"/>
          <a:sym typeface="Calibri"/>
        </a:defRPr>
      </a:lvl9pPr>
    </p:bodyStyle>
    <p:otherStyle>
      <a:lvl1pPr algn="r">
        <a:defRPr sz="1200">
          <a:solidFill>
            <a:schemeClr val="tx1"/>
          </a:solidFill>
          <a:latin typeface="+mn-lt"/>
          <a:ea typeface="+mn-ea"/>
          <a:cs typeface="+mn-cs"/>
          <a:sym typeface="Calibri"/>
        </a:defRPr>
      </a:lvl1pPr>
      <a:lvl2pPr algn="r">
        <a:defRPr sz="1200">
          <a:solidFill>
            <a:schemeClr val="tx1"/>
          </a:solidFill>
          <a:latin typeface="+mn-lt"/>
          <a:ea typeface="+mn-ea"/>
          <a:cs typeface="+mn-cs"/>
          <a:sym typeface="Calibri"/>
        </a:defRPr>
      </a:lvl2pPr>
      <a:lvl3pPr algn="r">
        <a:defRPr sz="1200">
          <a:solidFill>
            <a:schemeClr val="tx1"/>
          </a:solidFill>
          <a:latin typeface="+mn-lt"/>
          <a:ea typeface="+mn-ea"/>
          <a:cs typeface="+mn-cs"/>
          <a:sym typeface="Calibri"/>
        </a:defRPr>
      </a:lvl3pPr>
      <a:lvl4pPr algn="r">
        <a:defRPr sz="1200">
          <a:solidFill>
            <a:schemeClr val="tx1"/>
          </a:solidFill>
          <a:latin typeface="+mn-lt"/>
          <a:ea typeface="+mn-ea"/>
          <a:cs typeface="+mn-cs"/>
          <a:sym typeface="Calibri"/>
        </a:defRPr>
      </a:lvl4pPr>
      <a:lvl5pPr algn="r">
        <a:defRPr sz="1200">
          <a:solidFill>
            <a:schemeClr val="tx1"/>
          </a:solidFill>
          <a:latin typeface="+mn-lt"/>
          <a:ea typeface="+mn-ea"/>
          <a:cs typeface="+mn-cs"/>
          <a:sym typeface="Calibri"/>
        </a:defRPr>
      </a:lvl5pPr>
      <a:lvl6pPr algn="r">
        <a:defRPr sz="1200">
          <a:solidFill>
            <a:schemeClr val="tx1"/>
          </a:solidFill>
          <a:latin typeface="+mn-lt"/>
          <a:ea typeface="+mn-ea"/>
          <a:cs typeface="+mn-cs"/>
          <a:sym typeface="Calibri"/>
        </a:defRPr>
      </a:lvl6pPr>
      <a:lvl7pPr algn="r">
        <a:defRPr sz="1200">
          <a:solidFill>
            <a:schemeClr val="tx1"/>
          </a:solidFill>
          <a:latin typeface="+mn-lt"/>
          <a:ea typeface="+mn-ea"/>
          <a:cs typeface="+mn-cs"/>
          <a:sym typeface="Calibri"/>
        </a:defRPr>
      </a:lvl7pPr>
      <a:lvl8pPr algn="r">
        <a:defRPr sz="1200">
          <a:solidFill>
            <a:schemeClr val="tx1"/>
          </a:solidFill>
          <a:latin typeface="+mn-lt"/>
          <a:ea typeface="+mn-ea"/>
          <a:cs typeface="+mn-cs"/>
          <a:sym typeface="Calibri"/>
        </a:defRPr>
      </a:lvl8pPr>
      <a:lvl9pPr algn="r">
        <a:defRPr sz="1200">
          <a:solidFill>
            <a:schemeClr val="tx1"/>
          </a:solidFill>
          <a:latin typeface="+mn-lt"/>
          <a:ea typeface="+mn-ea"/>
          <a:cs typeface="+mn-cs"/>
          <a:sym typeface="Calibri"/>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1.png"/></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1.png"/></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49" name="image2.jpeg"/>
          <p:cNvPicPr/>
          <p:nvPr/>
        </p:nvPicPr>
        <p:blipFill>
          <a:blip r:embed="rId2">
            <a:extLst/>
          </a:blip>
          <a:stretch>
            <a:fillRect/>
          </a:stretch>
        </p:blipFill>
        <p:spPr>
          <a:xfrm>
            <a:off x="-15839" y="0"/>
            <a:ext cx="9153213" cy="7072936"/>
          </a:xfrm>
          <a:prstGeom prst="rect">
            <a:avLst/>
          </a:prstGeom>
          <a:ln w="12700">
            <a:miter lim="400000"/>
          </a:ln>
        </p:spPr>
      </p:pic>
      <p:sp>
        <p:nvSpPr>
          <p:cNvPr id="50" name="Shape 50"/>
          <p:cNvSpPr/>
          <p:nvPr/>
        </p:nvSpPr>
        <p:spPr>
          <a:xfrm>
            <a:off x="1176391" y="6388230"/>
            <a:ext cx="6768752" cy="3200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lgn="ctr">
              <a:defRPr b="1" sz="1500">
                <a:solidFill>
                  <a:srgbClr val="20419A"/>
                </a:solidFill>
                <a:latin typeface="Calibri"/>
                <a:ea typeface="Calibri"/>
                <a:cs typeface="Calibri"/>
                <a:sym typeface="Calibri"/>
              </a:defRPr>
            </a:lvl1pPr>
          </a:lstStyle>
          <a:p>
            <a:pPr lvl="0">
              <a:defRPr b="0" sz="1800">
                <a:solidFill>
                  <a:srgbClr val="000000"/>
                </a:solidFill>
              </a:defRPr>
            </a:pPr>
            <a:r>
              <a:rPr b="1" sz="1500">
                <a:solidFill>
                  <a:srgbClr val="20419A"/>
                </a:solidFill>
              </a:rPr>
              <a:t>Capt. Amornvaj Mansumitchai, IFALPA EVP APAC</a:t>
            </a:r>
          </a:p>
        </p:txBody>
      </p:sp>
      <p:sp>
        <p:nvSpPr>
          <p:cNvPr id="51" name="Shape 51"/>
          <p:cNvSpPr/>
          <p:nvPr/>
        </p:nvSpPr>
        <p:spPr>
          <a:xfrm>
            <a:off x="663976" y="5249116"/>
            <a:ext cx="7793581" cy="10820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lvl="0" algn="ctr"/>
            <a:r>
              <a:rPr b="1" sz="3200">
                <a:solidFill>
                  <a:srgbClr val="20419A"/>
                </a:solidFill>
                <a:latin typeface="Calibri"/>
                <a:ea typeface="Calibri"/>
                <a:cs typeface="Calibri"/>
                <a:sym typeface="Calibri"/>
              </a:rPr>
              <a:t>Challenges in PBN Implementation</a:t>
            </a:r>
            <a:r>
              <a:rPr>
                <a:latin typeface="Calibri"/>
                <a:ea typeface="Calibri"/>
                <a:cs typeface="Calibri"/>
                <a:sym typeface="Calibri"/>
              </a:rPr>
              <a:t> </a:t>
            </a:r>
            <a:endParaRPr>
              <a:latin typeface="Calibri"/>
              <a:ea typeface="Calibri"/>
              <a:cs typeface="Calibri"/>
              <a:sym typeface="Calibri"/>
            </a:endParaRPr>
          </a:p>
          <a:p>
            <a:pPr lvl="0" algn="ctr"/>
            <a:r>
              <a:rPr b="1" i="1" sz="3200">
                <a:solidFill>
                  <a:srgbClr val="20419A"/>
                </a:solidFill>
                <a:latin typeface="Calibri"/>
                <a:ea typeface="Calibri"/>
                <a:cs typeface="Calibri"/>
                <a:sym typeface="Calibri"/>
              </a:rPr>
              <a:t>Pilot‘s point of view</a:t>
            </a:r>
          </a:p>
        </p:txBody>
      </p:sp>
    </p:spTree>
  </p:cSld>
  <p:clrMapOvr>
    <a:masterClrMapping/>
  </p:clrMapOvr>
  <p:transitio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05" name="image1.png"/>
          <p:cNvPicPr/>
          <p:nvPr/>
        </p:nvPicPr>
        <p:blipFill>
          <a:blip r:embed="rId3">
            <a:extLst/>
          </a:blip>
          <a:stretch>
            <a:fillRect/>
          </a:stretch>
        </p:blipFill>
        <p:spPr>
          <a:xfrm>
            <a:off x="35827" y="2892662"/>
            <a:ext cx="9144001" cy="1924052"/>
          </a:xfrm>
          <a:prstGeom prst="rect">
            <a:avLst/>
          </a:prstGeom>
          <a:ln w="12700">
            <a:miter lim="400000"/>
          </a:ln>
        </p:spPr>
      </p:pic>
      <p:sp>
        <p:nvSpPr>
          <p:cNvPr id="106" name="Shape 106"/>
          <p:cNvSpPr/>
          <p:nvPr/>
        </p:nvSpPr>
        <p:spPr>
          <a:xfrm>
            <a:off x="899591" y="1649837"/>
            <a:ext cx="7793581" cy="6223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gn="ctr">
              <a:defRPr b="1" sz="4000">
                <a:solidFill>
                  <a:srgbClr val="20419A"/>
                </a:solidFill>
                <a:latin typeface="Calibri"/>
                <a:ea typeface="Calibri"/>
                <a:cs typeface="Calibri"/>
                <a:sym typeface="Calibri"/>
              </a:defRPr>
            </a:lvl1pPr>
          </a:lstStyle>
          <a:p>
            <a:pPr lvl="0">
              <a:defRPr b="0" sz="1800">
                <a:solidFill>
                  <a:srgbClr val="000000"/>
                </a:solidFill>
              </a:defRPr>
            </a:pPr>
            <a:r>
              <a:rPr b="1" sz="4000">
                <a:solidFill>
                  <a:srgbClr val="20419A"/>
                </a:solidFill>
              </a:rPr>
              <a:t>Lack of Knowledge</a:t>
            </a:r>
          </a:p>
        </p:txBody>
      </p:sp>
      <p:sp>
        <p:nvSpPr>
          <p:cNvPr id="107" name="Shape 107"/>
          <p:cNvSpPr/>
          <p:nvPr/>
        </p:nvSpPr>
        <p:spPr>
          <a:xfrm>
            <a:off x="-61228" y="428758"/>
            <a:ext cx="6302384" cy="4445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defRPr b="1" sz="2800">
                <a:solidFill>
                  <a:srgbClr val="FFFFFF"/>
                </a:solidFill>
                <a:latin typeface="Calibri"/>
                <a:ea typeface="Calibri"/>
                <a:cs typeface="Calibri"/>
                <a:sym typeface="Calibri"/>
              </a:defRPr>
            </a:lvl1pPr>
          </a:lstStyle>
          <a:p>
            <a:pPr lvl="0">
              <a:defRPr b="0" sz="1800">
                <a:solidFill>
                  <a:srgbClr val="000000"/>
                </a:solidFill>
              </a:defRPr>
            </a:pPr>
            <a:r>
              <a:rPr b="1" sz="2800">
                <a:solidFill>
                  <a:srgbClr val="FFFFFF"/>
                </a:solidFill>
              </a:rPr>
              <a:t>Challenges in PBN Implementation</a:t>
            </a:r>
          </a:p>
        </p:txBody>
      </p:sp>
      <p:sp>
        <p:nvSpPr>
          <p:cNvPr id="108" name="Shape 108"/>
          <p:cNvSpPr/>
          <p:nvPr/>
        </p:nvSpPr>
        <p:spPr>
          <a:xfrm>
            <a:off x="559761" y="2919968"/>
            <a:ext cx="8024478" cy="17780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a:r>
              <a:rPr b="1" sz="2800">
                <a:solidFill>
                  <a:srgbClr val="20419A"/>
                </a:solidFill>
                <a:latin typeface="Calibri"/>
                <a:ea typeface="Calibri"/>
                <a:cs typeface="Calibri"/>
                <a:sym typeface="Calibri"/>
              </a:rPr>
              <a:t>RF and FRT means the same:</a:t>
            </a:r>
            <a:br>
              <a:rPr b="1" sz="2800">
                <a:solidFill>
                  <a:srgbClr val="20419A"/>
                </a:solidFill>
                <a:latin typeface="Calibri"/>
                <a:ea typeface="Calibri"/>
                <a:cs typeface="Calibri"/>
                <a:sym typeface="Calibri"/>
              </a:rPr>
            </a:br>
            <a:r>
              <a:rPr b="1" sz="2800">
                <a:solidFill>
                  <a:srgbClr val="20419A"/>
                </a:solidFill>
                <a:latin typeface="Calibri"/>
                <a:ea typeface="Calibri"/>
                <a:cs typeface="Calibri"/>
                <a:sym typeface="Calibri"/>
              </a:rPr>
              <a:t>* YES			8 %</a:t>
            </a:r>
            <a:br>
              <a:rPr b="1" sz="2800">
                <a:solidFill>
                  <a:srgbClr val="20419A"/>
                </a:solidFill>
                <a:latin typeface="Calibri"/>
                <a:ea typeface="Calibri"/>
                <a:cs typeface="Calibri"/>
                <a:sym typeface="Calibri"/>
              </a:rPr>
            </a:br>
            <a:r>
              <a:rPr b="1" sz="2800">
                <a:solidFill>
                  <a:srgbClr val="20419A"/>
                </a:solidFill>
                <a:latin typeface="Calibri"/>
                <a:ea typeface="Calibri"/>
                <a:cs typeface="Calibri"/>
                <a:sym typeface="Calibri"/>
              </a:rPr>
              <a:t>* NO			10 % </a:t>
            </a:r>
            <a:r>
              <a:rPr sz="2800">
                <a:solidFill>
                  <a:srgbClr val="20419A"/>
                </a:solidFill>
                <a:latin typeface="Calibri"/>
                <a:ea typeface="Calibri"/>
                <a:cs typeface="Calibri"/>
                <a:sym typeface="Calibri"/>
              </a:rPr>
              <a:t>&lt;- correct</a:t>
            </a:r>
            <a:br>
              <a:rPr sz="2800">
                <a:solidFill>
                  <a:srgbClr val="20419A"/>
                </a:solidFill>
                <a:latin typeface="Calibri"/>
                <a:ea typeface="Calibri"/>
                <a:cs typeface="Calibri"/>
                <a:sym typeface="Calibri"/>
              </a:rPr>
            </a:br>
            <a:r>
              <a:rPr b="1" sz="2800">
                <a:solidFill>
                  <a:srgbClr val="20419A"/>
                </a:solidFill>
                <a:latin typeface="Calibri"/>
                <a:ea typeface="Calibri"/>
                <a:cs typeface="Calibri"/>
                <a:sym typeface="Calibri"/>
              </a:rPr>
              <a:t>* DON’T KNOW	82 % </a:t>
            </a:r>
          </a:p>
        </p:txBody>
      </p:sp>
    </p:spTree>
  </p:cSld>
  <p:clrMapOvr>
    <a:masterClrMapping/>
  </p:clrMapOvr>
  <p:transitio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12" name="image1.png"/>
          <p:cNvPicPr/>
          <p:nvPr/>
        </p:nvPicPr>
        <p:blipFill>
          <a:blip r:embed="rId2">
            <a:extLst/>
          </a:blip>
          <a:stretch>
            <a:fillRect/>
          </a:stretch>
        </p:blipFill>
        <p:spPr>
          <a:xfrm>
            <a:off x="35827" y="2892662"/>
            <a:ext cx="9144001" cy="1924052"/>
          </a:xfrm>
          <a:prstGeom prst="rect">
            <a:avLst/>
          </a:prstGeom>
          <a:ln w="12700">
            <a:miter lim="400000"/>
          </a:ln>
        </p:spPr>
      </p:pic>
      <p:sp>
        <p:nvSpPr>
          <p:cNvPr id="113" name="Shape 113"/>
          <p:cNvSpPr/>
          <p:nvPr/>
        </p:nvSpPr>
        <p:spPr>
          <a:xfrm>
            <a:off x="899591" y="1649837"/>
            <a:ext cx="7793581" cy="6223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gn="ctr">
              <a:defRPr b="1" sz="4000">
                <a:solidFill>
                  <a:srgbClr val="20419A"/>
                </a:solidFill>
                <a:latin typeface="Calibri"/>
                <a:ea typeface="Calibri"/>
                <a:cs typeface="Calibri"/>
                <a:sym typeface="Calibri"/>
              </a:defRPr>
            </a:lvl1pPr>
          </a:lstStyle>
          <a:p>
            <a:pPr lvl="0">
              <a:defRPr b="0" sz="1800">
                <a:solidFill>
                  <a:srgbClr val="000000"/>
                </a:solidFill>
              </a:defRPr>
            </a:pPr>
            <a:r>
              <a:rPr b="1" sz="4000">
                <a:solidFill>
                  <a:srgbClr val="20419A"/>
                </a:solidFill>
              </a:rPr>
              <a:t>Quality Training</a:t>
            </a:r>
          </a:p>
        </p:txBody>
      </p:sp>
      <p:sp>
        <p:nvSpPr>
          <p:cNvPr id="114" name="Shape 114"/>
          <p:cNvSpPr/>
          <p:nvPr/>
        </p:nvSpPr>
        <p:spPr>
          <a:xfrm>
            <a:off x="-61228" y="428758"/>
            <a:ext cx="6302384" cy="4445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defRPr b="1" sz="2800">
                <a:solidFill>
                  <a:srgbClr val="FFFFFF"/>
                </a:solidFill>
                <a:latin typeface="Calibri"/>
                <a:ea typeface="Calibri"/>
                <a:cs typeface="Calibri"/>
                <a:sym typeface="Calibri"/>
              </a:defRPr>
            </a:lvl1pPr>
          </a:lstStyle>
          <a:p>
            <a:pPr lvl="0">
              <a:defRPr b="0" sz="1800">
                <a:solidFill>
                  <a:srgbClr val="000000"/>
                </a:solidFill>
              </a:defRPr>
            </a:pPr>
            <a:r>
              <a:rPr b="1" sz="2800">
                <a:solidFill>
                  <a:srgbClr val="FFFFFF"/>
                </a:solidFill>
              </a:rPr>
              <a:t>Challenges in PBN Implementation</a:t>
            </a:r>
          </a:p>
        </p:txBody>
      </p:sp>
      <p:sp>
        <p:nvSpPr>
          <p:cNvPr id="115" name="Shape 115"/>
          <p:cNvSpPr/>
          <p:nvPr/>
        </p:nvSpPr>
        <p:spPr>
          <a:xfrm>
            <a:off x="359354" y="2919969"/>
            <a:ext cx="8496946" cy="17780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marL="1106311" indent="-1106311">
              <a:buClr>
                <a:srgbClr val="20419A"/>
              </a:buClr>
              <a:buSzPct val="100000"/>
              <a:buFont typeface="Arial"/>
              <a:buChar char="•"/>
            </a:pPr>
            <a:r>
              <a:rPr b="1" sz="2800">
                <a:solidFill>
                  <a:srgbClr val="20419A"/>
                </a:solidFill>
                <a:latin typeface="Calibri"/>
                <a:ea typeface="Calibri"/>
                <a:cs typeface="Calibri"/>
                <a:sym typeface="Calibri"/>
              </a:rPr>
              <a:t>understand complexity of PBN</a:t>
            </a:r>
            <a:endParaRPr b="1" sz="2800">
              <a:solidFill>
                <a:srgbClr val="20419A"/>
              </a:solidFill>
              <a:latin typeface="Calibri"/>
              <a:ea typeface="Calibri"/>
              <a:cs typeface="Calibri"/>
              <a:sym typeface="Calibri"/>
            </a:endParaRPr>
          </a:p>
          <a:p>
            <a:pPr lvl="0" marL="1106311" indent="-1106311">
              <a:buClr>
                <a:srgbClr val="20419A"/>
              </a:buClr>
              <a:buSzPct val="100000"/>
              <a:buFont typeface="Arial"/>
              <a:buChar char="•"/>
            </a:pPr>
            <a:r>
              <a:rPr b="1" sz="2800">
                <a:solidFill>
                  <a:srgbClr val="20419A"/>
                </a:solidFill>
                <a:latin typeface="Calibri"/>
                <a:ea typeface="Calibri"/>
                <a:cs typeface="Calibri"/>
                <a:sym typeface="Calibri"/>
              </a:rPr>
              <a:t>capability/requirements in different flight phases</a:t>
            </a:r>
            <a:endParaRPr b="1" sz="2800">
              <a:solidFill>
                <a:srgbClr val="20419A"/>
              </a:solidFill>
              <a:latin typeface="Calibri"/>
              <a:ea typeface="Calibri"/>
              <a:cs typeface="Calibri"/>
              <a:sym typeface="Calibri"/>
            </a:endParaRPr>
          </a:p>
          <a:p>
            <a:pPr lvl="0" marL="1106311" indent="-1106311">
              <a:buClr>
                <a:srgbClr val="20419A"/>
              </a:buClr>
              <a:buSzPct val="100000"/>
              <a:buFont typeface="Arial"/>
              <a:buChar char="•"/>
            </a:pPr>
            <a:r>
              <a:rPr b="1" sz="2800">
                <a:solidFill>
                  <a:srgbClr val="20419A"/>
                </a:solidFill>
                <a:latin typeface="Calibri"/>
                <a:ea typeface="Calibri"/>
                <a:cs typeface="Calibri"/>
                <a:sym typeface="Calibri"/>
              </a:rPr>
              <a:t>new malfunction types</a:t>
            </a:r>
            <a:endParaRPr b="1" sz="2800">
              <a:solidFill>
                <a:srgbClr val="20419A"/>
              </a:solidFill>
              <a:latin typeface="Calibri"/>
              <a:ea typeface="Calibri"/>
              <a:cs typeface="Calibri"/>
              <a:sym typeface="Calibri"/>
            </a:endParaRPr>
          </a:p>
          <a:p>
            <a:pPr lvl="0" marL="1106311" indent="-1106311">
              <a:buClr>
                <a:srgbClr val="20419A"/>
              </a:buClr>
              <a:buSzPct val="100000"/>
              <a:buFont typeface="Arial"/>
              <a:buChar char="•"/>
            </a:pPr>
            <a:r>
              <a:rPr b="1" sz="2800">
                <a:solidFill>
                  <a:srgbClr val="20419A"/>
                </a:solidFill>
                <a:latin typeface="Calibri"/>
                <a:ea typeface="Calibri"/>
                <a:cs typeface="Calibri"/>
                <a:sym typeface="Calibri"/>
              </a:rPr>
              <a:t>what are my options in case of failures</a:t>
            </a:r>
          </a:p>
        </p:txBody>
      </p:sp>
      <p:sp>
        <p:nvSpPr>
          <p:cNvPr id="116" name="Shape 116"/>
          <p:cNvSpPr/>
          <p:nvPr/>
        </p:nvSpPr>
        <p:spPr>
          <a:xfrm>
            <a:off x="503547" y="5771305"/>
            <a:ext cx="8136905" cy="495301"/>
          </a:xfrm>
          <a:prstGeom prst="rect">
            <a:avLst/>
          </a:prstGeom>
          <a:ln w="12700">
            <a:miter lim="400000"/>
          </a:ln>
          <a:effectLst>
            <a:outerShdw sx="100000" sy="100000" kx="0" ky="0" algn="b" rotWithShape="0" blurRad="50800" dist="50800" dir="5400000">
              <a:srgbClr val="FFFFFF"/>
            </a:outerShdw>
          </a:effectLst>
          <a:extLst>
            <a:ext uri="{C572A759-6A51-4108-AA02-DFA0A04FC94B}">
              <ma14:wrappingTextBoxFlag xmlns:ma14="http://schemas.microsoft.com/office/mac/drawingml/2011/main" val="1"/>
            </a:ext>
          </a:extLst>
        </p:spPr>
        <p:txBody>
          <a:bodyPr lIns="0" tIns="0" rIns="0" bIns="0">
            <a:spAutoFit/>
          </a:bodyPr>
          <a:lstStyle>
            <a:lvl1pPr algn="ctr">
              <a:defRPr b="1" sz="3200">
                <a:solidFill>
                  <a:srgbClr val="C00000"/>
                </a:solidFill>
                <a:latin typeface="Calibri"/>
                <a:ea typeface="Calibri"/>
                <a:cs typeface="Calibri"/>
                <a:sym typeface="Calibri"/>
              </a:defRPr>
            </a:lvl1pPr>
          </a:lstStyle>
          <a:p>
            <a:pPr lvl="0">
              <a:defRPr b="0" sz="1800">
                <a:solidFill>
                  <a:srgbClr val="000000"/>
                </a:solidFill>
              </a:defRPr>
            </a:pPr>
            <a:r>
              <a:rPr b="1" sz="3200">
                <a:solidFill>
                  <a:srgbClr val="C00000"/>
                </a:solidFill>
              </a:rPr>
              <a:t>Requires a better training</a:t>
            </a:r>
          </a:p>
        </p:txBody>
      </p:sp>
    </p:spTree>
  </p:cSld>
  <p:clrMapOvr>
    <a:masterClrMapping/>
  </p:clrMapOvr>
  <p:transitio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18" name="image1.png"/>
          <p:cNvPicPr/>
          <p:nvPr/>
        </p:nvPicPr>
        <p:blipFill>
          <a:blip r:embed="rId2">
            <a:extLst/>
          </a:blip>
          <a:stretch>
            <a:fillRect/>
          </a:stretch>
        </p:blipFill>
        <p:spPr>
          <a:xfrm>
            <a:off x="35827" y="2892662"/>
            <a:ext cx="9144001" cy="1924052"/>
          </a:xfrm>
          <a:prstGeom prst="rect">
            <a:avLst/>
          </a:prstGeom>
          <a:ln w="12700">
            <a:miter lim="400000"/>
          </a:ln>
        </p:spPr>
      </p:pic>
      <p:sp>
        <p:nvSpPr>
          <p:cNvPr id="119" name="Shape 119"/>
          <p:cNvSpPr/>
          <p:nvPr/>
        </p:nvSpPr>
        <p:spPr>
          <a:xfrm>
            <a:off x="899591" y="1649837"/>
            <a:ext cx="7793581" cy="6223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gn="ctr">
              <a:defRPr b="1" sz="4000">
                <a:solidFill>
                  <a:srgbClr val="20419A"/>
                </a:solidFill>
                <a:latin typeface="Calibri"/>
                <a:ea typeface="Calibri"/>
                <a:cs typeface="Calibri"/>
                <a:sym typeface="Calibri"/>
              </a:defRPr>
            </a:lvl1pPr>
          </a:lstStyle>
          <a:p>
            <a:pPr lvl="0">
              <a:defRPr b="0" sz="1800">
                <a:solidFill>
                  <a:srgbClr val="000000"/>
                </a:solidFill>
              </a:defRPr>
            </a:pPr>
            <a:r>
              <a:rPr b="1" sz="4000">
                <a:solidFill>
                  <a:srgbClr val="20419A"/>
                </a:solidFill>
              </a:rPr>
              <a:t>Aircraft System</a:t>
            </a:r>
          </a:p>
        </p:txBody>
      </p:sp>
      <p:sp>
        <p:nvSpPr>
          <p:cNvPr id="120" name="Shape 120"/>
          <p:cNvSpPr/>
          <p:nvPr/>
        </p:nvSpPr>
        <p:spPr>
          <a:xfrm>
            <a:off x="-61228" y="428758"/>
            <a:ext cx="6302384" cy="4445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defRPr b="1" sz="2800">
                <a:solidFill>
                  <a:srgbClr val="FFFFFF"/>
                </a:solidFill>
                <a:latin typeface="Calibri"/>
                <a:ea typeface="Calibri"/>
                <a:cs typeface="Calibri"/>
                <a:sym typeface="Calibri"/>
              </a:defRPr>
            </a:lvl1pPr>
          </a:lstStyle>
          <a:p>
            <a:pPr lvl="0">
              <a:defRPr b="0" sz="1800">
                <a:solidFill>
                  <a:srgbClr val="000000"/>
                </a:solidFill>
              </a:defRPr>
            </a:pPr>
            <a:r>
              <a:rPr b="1" sz="2800">
                <a:solidFill>
                  <a:srgbClr val="FFFFFF"/>
                </a:solidFill>
              </a:rPr>
              <a:t>Challenges in PBN Implementation</a:t>
            </a:r>
          </a:p>
        </p:txBody>
      </p:sp>
      <p:sp>
        <p:nvSpPr>
          <p:cNvPr id="121" name="Shape 121"/>
          <p:cNvSpPr/>
          <p:nvPr/>
        </p:nvSpPr>
        <p:spPr>
          <a:xfrm>
            <a:off x="503547" y="5771305"/>
            <a:ext cx="8136905" cy="495301"/>
          </a:xfrm>
          <a:prstGeom prst="rect">
            <a:avLst/>
          </a:prstGeom>
          <a:ln w="12700">
            <a:miter lim="400000"/>
          </a:ln>
          <a:effectLst>
            <a:outerShdw sx="100000" sy="100000" kx="0" ky="0" algn="b" rotWithShape="0" blurRad="50800" dist="50800" dir="5400000">
              <a:srgbClr val="FFFFFF"/>
            </a:outerShdw>
          </a:effectLst>
          <a:extLst>
            <a:ext uri="{C572A759-6A51-4108-AA02-DFA0A04FC94B}">
              <ma14:wrappingTextBoxFlag xmlns:ma14="http://schemas.microsoft.com/office/mac/drawingml/2011/main" val="1"/>
            </a:ext>
          </a:extLst>
        </p:spPr>
        <p:txBody>
          <a:bodyPr lIns="0" tIns="0" rIns="0" bIns="0">
            <a:spAutoFit/>
          </a:bodyPr>
          <a:lstStyle>
            <a:lvl1pPr algn="ctr">
              <a:defRPr b="1" sz="3200">
                <a:solidFill>
                  <a:srgbClr val="C00000"/>
                </a:solidFill>
                <a:latin typeface="Calibri"/>
                <a:ea typeface="Calibri"/>
                <a:cs typeface="Calibri"/>
                <a:sym typeface="Calibri"/>
              </a:defRPr>
            </a:lvl1pPr>
          </a:lstStyle>
          <a:p>
            <a:pPr lvl="0">
              <a:defRPr b="0" sz="1800">
                <a:solidFill>
                  <a:srgbClr val="000000"/>
                </a:solidFill>
              </a:defRPr>
            </a:pPr>
            <a:r>
              <a:rPr b="1" sz="3200">
                <a:solidFill>
                  <a:srgbClr val="C00000"/>
                </a:solidFill>
              </a:rPr>
              <a:t>Requires a better training</a:t>
            </a:r>
          </a:p>
        </p:txBody>
      </p:sp>
      <p:sp>
        <p:nvSpPr>
          <p:cNvPr id="122" name="Shape 122"/>
          <p:cNvSpPr/>
          <p:nvPr/>
        </p:nvSpPr>
        <p:spPr>
          <a:xfrm>
            <a:off x="323527" y="2872184"/>
            <a:ext cx="8496946" cy="17780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marL="1106311" indent="-1106311">
              <a:buClr>
                <a:srgbClr val="20419A"/>
              </a:buClr>
              <a:buSzPct val="100000"/>
              <a:buFont typeface="Arial"/>
              <a:buChar char="•"/>
            </a:pPr>
            <a:r>
              <a:rPr b="1" sz="2800">
                <a:solidFill>
                  <a:srgbClr val="20419A"/>
                </a:solidFill>
                <a:latin typeface="Calibri"/>
                <a:ea typeface="Calibri"/>
                <a:cs typeface="Calibri"/>
                <a:sym typeface="Calibri"/>
              </a:rPr>
              <a:t>Interaction between systems is more complex</a:t>
            </a:r>
            <a:endParaRPr b="1" sz="2800">
              <a:solidFill>
                <a:srgbClr val="20419A"/>
              </a:solidFill>
              <a:latin typeface="Calibri"/>
              <a:ea typeface="Calibri"/>
              <a:cs typeface="Calibri"/>
              <a:sym typeface="Calibri"/>
            </a:endParaRPr>
          </a:p>
          <a:p>
            <a:pPr lvl="0" marL="1106311" indent="-1106311">
              <a:buClr>
                <a:srgbClr val="20419A"/>
              </a:buClr>
              <a:buSzPct val="100000"/>
              <a:buFont typeface="Arial"/>
              <a:buChar char="•"/>
            </a:pPr>
            <a:r>
              <a:rPr b="1" sz="2800">
                <a:solidFill>
                  <a:srgbClr val="20419A"/>
                </a:solidFill>
                <a:latin typeface="Calibri"/>
                <a:ea typeface="Calibri"/>
                <a:cs typeface="Calibri"/>
                <a:sym typeface="Calibri"/>
              </a:rPr>
              <a:t>FMS database often not able to store all parameters (airway RNP value)</a:t>
            </a:r>
            <a:endParaRPr b="1" sz="2800">
              <a:solidFill>
                <a:srgbClr val="20419A"/>
              </a:solidFill>
              <a:latin typeface="Calibri"/>
              <a:ea typeface="Calibri"/>
              <a:cs typeface="Calibri"/>
              <a:sym typeface="Calibri"/>
            </a:endParaRPr>
          </a:p>
          <a:p>
            <a:pPr lvl="0" marL="1106311" indent="-1106311">
              <a:buClr>
                <a:srgbClr val="20419A"/>
              </a:buClr>
              <a:buSzPct val="100000"/>
              <a:buFont typeface="Arial"/>
              <a:buChar char="•"/>
            </a:pPr>
            <a:r>
              <a:rPr b="1" sz="2800">
                <a:solidFill>
                  <a:srgbClr val="20419A"/>
                </a:solidFill>
                <a:latin typeface="Calibri"/>
                <a:ea typeface="Calibri"/>
                <a:cs typeface="Calibri"/>
                <a:sym typeface="Calibri"/>
              </a:rPr>
              <a:t>High dependency on GNSS/GPS</a:t>
            </a:r>
          </a:p>
        </p:txBody>
      </p:sp>
    </p:spTree>
  </p:cSld>
  <p:clrMapOvr>
    <a:masterClrMapping/>
  </p:clrMapOvr>
  <p:transitio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24" name="image1.png"/>
          <p:cNvPicPr/>
          <p:nvPr/>
        </p:nvPicPr>
        <p:blipFill>
          <a:blip r:embed="rId3">
            <a:extLst/>
          </a:blip>
          <a:stretch>
            <a:fillRect/>
          </a:stretch>
        </p:blipFill>
        <p:spPr>
          <a:xfrm>
            <a:off x="35827" y="2892662"/>
            <a:ext cx="9144001" cy="1924052"/>
          </a:xfrm>
          <a:prstGeom prst="rect">
            <a:avLst/>
          </a:prstGeom>
          <a:ln w="12700">
            <a:miter lim="400000"/>
          </a:ln>
        </p:spPr>
      </p:pic>
      <p:sp>
        <p:nvSpPr>
          <p:cNvPr id="125" name="Shape 125"/>
          <p:cNvSpPr/>
          <p:nvPr/>
        </p:nvSpPr>
        <p:spPr>
          <a:xfrm>
            <a:off x="675209" y="1649837"/>
            <a:ext cx="7793581" cy="6223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gn="ctr">
              <a:defRPr b="1" sz="4000">
                <a:solidFill>
                  <a:srgbClr val="20419A"/>
                </a:solidFill>
                <a:latin typeface="Calibri"/>
                <a:ea typeface="Calibri"/>
                <a:cs typeface="Calibri"/>
                <a:sym typeface="Calibri"/>
              </a:defRPr>
            </a:lvl1pPr>
          </a:lstStyle>
          <a:p>
            <a:pPr lvl="0">
              <a:defRPr b="0" sz="1800">
                <a:solidFill>
                  <a:srgbClr val="000000"/>
                </a:solidFill>
              </a:defRPr>
            </a:pPr>
            <a:r>
              <a:rPr b="1" sz="4000">
                <a:solidFill>
                  <a:srgbClr val="20419A"/>
                </a:solidFill>
              </a:rPr>
              <a:t>Procedure design/charting</a:t>
            </a:r>
          </a:p>
        </p:txBody>
      </p:sp>
      <p:sp>
        <p:nvSpPr>
          <p:cNvPr id="126" name="Shape 126"/>
          <p:cNvSpPr/>
          <p:nvPr/>
        </p:nvSpPr>
        <p:spPr>
          <a:xfrm>
            <a:off x="-61228" y="428758"/>
            <a:ext cx="6302384" cy="4445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defRPr b="1" sz="2800">
                <a:solidFill>
                  <a:srgbClr val="FFFFFF"/>
                </a:solidFill>
                <a:latin typeface="Calibri"/>
                <a:ea typeface="Calibri"/>
                <a:cs typeface="Calibri"/>
                <a:sym typeface="Calibri"/>
              </a:defRPr>
            </a:lvl1pPr>
          </a:lstStyle>
          <a:p>
            <a:pPr lvl="0">
              <a:defRPr b="0" sz="1800">
                <a:solidFill>
                  <a:srgbClr val="000000"/>
                </a:solidFill>
              </a:defRPr>
            </a:pPr>
            <a:r>
              <a:rPr b="1" sz="2800">
                <a:solidFill>
                  <a:srgbClr val="FFFFFF"/>
                </a:solidFill>
              </a:rPr>
              <a:t>Challenges in PBN Implementation</a:t>
            </a:r>
          </a:p>
        </p:txBody>
      </p:sp>
      <p:sp>
        <p:nvSpPr>
          <p:cNvPr id="127" name="Shape 127"/>
          <p:cNvSpPr/>
          <p:nvPr/>
        </p:nvSpPr>
        <p:spPr>
          <a:xfrm>
            <a:off x="62200" y="5345800"/>
            <a:ext cx="8763208" cy="495301"/>
          </a:xfrm>
          <a:prstGeom prst="rect">
            <a:avLst/>
          </a:prstGeom>
          <a:ln w="12700">
            <a:miter lim="400000"/>
          </a:ln>
          <a:effectLst>
            <a:outerShdw sx="100000" sy="100000" kx="0" ky="0" algn="b" rotWithShape="0" blurRad="50800" dist="50800" dir="5400000">
              <a:srgbClr val="FFFFFF"/>
            </a:outerShdw>
          </a:effectLst>
          <a:extLst>
            <a:ext uri="{C572A759-6A51-4108-AA02-DFA0A04FC94B}">
              <ma14:wrappingTextBoxFlag xmlns:ma14="http://schemas.microsoft.com/office/mac/drawingml/2011/main" val="1"/>
            </a:ext>
          </a:extLst>
        </p:spPr>
        <p:txBody>
          <a:bodyPr lIns="0" tIns="0" rIns="0" bIns="0">
            <a:spAutoFit/>
          </a:bodyPr>
          <a:lstStyle>
            <a:lvl1pPr algn="ctr">
              <a:defRPr b="1" sz="3200">
                <a:solidFill>
                  <a:srgbClr val="C00000"/>
                </a:solidFill>
                <a:latin typeface="Calibri"/>
                <a:ea typeface="Calibri"/>
                <a:cs typeface="Calibri"/>
                <a:sym typeface="Calibri"/>
              </a:defRPr>
            </a:lvl1pPr>
          </a:lstStyle>
          <a:p>
            <a:pPr lvl="0">
              <a:defRPr b="0" sz="1800">
                <a:solidFill>
                  <a:srgbClr val="000000"/>
                </a:solidFill>
              </a:defRPr>
            </a:pPr>
            <a:r>
              <a:rPr b="1" sz="3200">
                <a:solidFill>
                  <a:srgbClr val="C00000"/>
                </a:solidFill>
              </a:rPr>
              <a:t>Confusion among pilots, operators and regulators</a:t>
            </a:r>
          </a:p>
        </p:txBody>
      </p:sp>
      <p:sp>
        <p:nvSpPr>
          <p:cNvPr id="128" name="Shape 128"/>
          <p:cNvSpPr/>
          <p:nvPr/>
        </p:nvSpPr>
        <p:spPr>
          <a:xfrm>
            <a:off x="359354" y="3142218"/>
            <a:ext cx="8496946" cy="17780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marL="1106311" indent="-1106311">
              <a:buClr>
                <a:srgbClr val="20419A"/>
              </a:buClr>
              <a:buSzPct val="100000"/>
              <a:buFont typeface="Arial"/>
              <a:buChar char="•"/>
            </a:pPr>
            <a:r>
              <a:rPr b="1" sz="2800">
                <a:solidFill>
                  <a:srgbClr val="20419A"/>
                </a:solidFill>
                <a:latin typeface="Calibri"/>
                <a:ea typeface="Calibri"/>
                <a:cs typeface="Calibri"/>
                <a:sym typeface="Calibri"/>
              </a:rPr>
              <a:t>Many new procedures</a:t>
            </a:r>
            <a:endParaRPr b="1" sz="2800">
              <a:solidFill>
                <a:srgbClr val="20419A"/>
              </a:solidFill>
              <a:latin typeface="Calibri"/>
              <a:ea typeface="Calibri"/>
              <a:cs typeface="Calibri"/>
              <a:sym typeface="Calibri"/>
            </a:endParaRPr>
          </a:p>
          <a:p>
            <a:pPr lvl="0" marL="1106311" indent="-1106311">
              <a:buClr>
                <a:srgbClr val="20419A"/>
              </a:buClr>
              <a:buSzPct val="100000"/>
              <a:buFont typeface="Arial"/>
              <a:buChar char="•"/>
            </a:pPr>
            <a:r>
              <a:rPr b="1" sz="2800">
                <a:solidFill>
                  <a:srgbClr val="20419A"/>
                </a:solidFill>
                <a:latin typeface="Calibri"/>
                <a:ea typeface="Calibri"/>
                <a:cs typeface="Calibri"/>
                <a:sym typeface="Calibri"/>
              </a:rPr>
              <a:t>No coherent naming conventions</a:t>
            </a:r>
            <a:endParaRPr b="1" sz="2800">
              <a:solidFill>
                <a:srgbClr val="20419A"/>
              </a:solidFill>
              <a:latin typeface="Calibri"/>
              <a:ea typeface="Calibri"/>
              <a:cs typeface="Calibri"/>
              <a:sym typeface="Calibri"/>
            </a:endParaRPr>
          </a:p>
          <a:p>
            <a:pPr lvl="0" marL="1106311" indent="-1106311">
              <a:buClr>
                <a:srgbClr val="20419A"/>
              </a:buClr>
              <a:buSzPct val="100000"/>
              <a:buFont typeface="Arial"/>
              <a:buChar char="•"/>
            </a:pPr>
            <a:r>
              <a:rPr b="1" sz="2800">
                <a:solidFill>
                  <a:srgbClr val="20419A"/>
                </a:solidFill>
                <a:latin typeface="Calibri"/>
                <a:ea typeface="Calibri"/>
                <a:cs typeface="Calibri"/>
                <a:sym typeface="Calibri"/>
              </a:rPr>
              <a:t>Non-standard procedures like RNAV VISUAL Approach</a:t>
            </a:r>
          </a:p>
        </p:txBody>
      </p:sp>
    </p:spTree>
  </p:cSld>
  <p:clrMapOvr>
    <a:masterClrMapping/>
  </p:clrMapOvr>
  <p:transitio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32" name="image1.png"/>
          <p:cNvPicPr/>
          <p:nvPr/>
        </p:nvPicPr>
        <p:blipFill>
          <a:blip r:embed="rId2">
            <a:extLst/>
          </a:blip>
          <a:stretch>
            <a:fillRect/>
          </a:stretch>
        </p:blipFill>
        <p:spPr>
          <a:xfrm>
            <a:off x="35827" y="2892662"/>
            <a:ext cx="9144001" cy="1924052"/>
          </a:xfrm>
          <a:prstGeom prst="rect">
            <a:avLst/>
          </a:prstGeom>
          <a:ln w="12700">
            <a:miter lim="400000"/>
          </a:ln>
        </p:spPr>
      </p:pic>
      <p:sp>
        <p:nvSpPr>
          <p:cNvPr id="133" name="Shape 133"/>
          <p:cNvSpPr/>
          <p:nvPr/>
        </p:nvSpPr>
        <p:spPr>
          <a:xfrm>
            <a:off x="675209" y="1649837"/>
            <a:ext cx="7793581" cy="6223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gn="ctr">
              <a:defRPr b="1" sz="4000">
                <a:solidFill>
                  <a:srgbClr val="20419A"/>
                </a:solidFill>
                <a:latin typeface="Calibri"/>
                <a:ea typeface="Calibri"/>
                <a:cs typeface="Calibri"/>
                <a:sym typeface="Calibri"/>
              </a:defRPr>
            </a:lvl1pPr>
          </a:lstStyle>
          <a:p>
            <a:pPr lvl="0">
              <a:defRPr b="0" sz="1800">
                <a:solidFill>
                  <a:srgbClr val="000000"/>
                </a:solidFill>
              </a:defRPr>
            </a:pPr>
            <a:r>
              <a:rPr b="1" sz="4000">
                <a:solidFill>
                  <a:srgbClr val="20419A"/>
                </a:solidFill>
              </a:rPr>
              <a:t>Procedure design/charting</a:t>
            </a:r>
          </a:p>
        </p:txBody>
      </p:sp>
      <p:sp>
        <p:nvSpPr>
          <p:cNvPr id="134" name="Shape 134"/>
          <p:cNvSpPr/>
          <p:nvPr/>
        </p:nvSpPr>
        <p:spPr>
          <a:xfrm>
            <a:off x="-61228" y="428758"/>
            <a:ext cx="6302384" cy="4445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defRPr b="1" sz="2800">
                <a:solidFill>
                  <a:srgbClr val="FFFFFF"/>
                </a:solidFill>
                <a:latin typeface="Calibri"/>
                <a:ea typeface="Calibri"/>
                <a:cs typeface="Calibri"/>
                <a:sym typeface="Calibri"/>
              </a:defRPr>
            </a:lvl1pPr>
          </a:lstStyle>
          <a:p>
            <a:pPr lvl="0">
              <a:defRPr b="0" sz="1800">
                <a:solidFill>
                  <a:srgbClr val="000000"/>
                </a:solidFill>
              </a:defRPr>
            </a:pPr>
            <a:r>
              <a:rPr b="1" sz="2800">
                <a:solidFill>
                  <a:srgbClr val="FFFFFF"/>
                </a:solidFill>
              </a:rPr>
              <a:t>Challenges in PBN Implementation</a:t>
            </a:r>
          </a:p>
        </p:txBody>
      </p:sp>
      <p:sp>
        <p:nvSpPr>
          <p:cNvPr id="135" name="Shape 135"/>
          <p:cNvSpPr/>
          <p:nvPr/>
        </p:nvSpPr>
        <p:spPr>
          <a:xfrm>
            <a:off x="62200" y="5345800"/>
            <a:ext cx="8763208" cy="495301"/>
          </a:xfrm>
          <a:prstGeom prst="rect">
            <a:avLst/>
          </a:prstGeom>
          <a:ln w="12700">
            <a:miter lim="400000"/>
          </a:ln>
          <a:effectLst>
            <a:outerShdw sx="100000" sy="100000" kx="0" ky="0" algn="b" rotWithShape="0" blurRad="50800" dist="50800" dir="5400000">
              <a:srgbClr val="FFFFFF"/>
            </a:outerShdw>
          </a:effectLst>
          <a:extLst>
            <a:ext uri="{C572A759-6A51-4108-AA02-DFA0A04FC94B}">
              <ma14:wrappingTextBoxFlag xmlns:ma14="http://schemas.microsoft.com/office/mac/drawingml/2011/main" val="1"/>
            </a:ext>
          </a:extLst>
        </p:spPr>
        <p:txBody>
          <a:bodyPr lIns="0" tIns="0" rIns="0" bIns="0">
            <a:spAutoFit/>
          </a:bodyPr>
          <a:lstStyle>
            <a:lvl1pPr algn="ctr">
              <a:defRPr b="1" sz="3200">
                <a:solidFill>
                  <a:srgbClr val="C00000"/>
                </a:solidFill>
                <a:latin typeface="Calibri"/>
                <a:ea typeface="Calibri"/>
                <a:cs typeface="Calibri"/>
                <a:sym typeface="Calibri"/>
              </a:defRPr>
            </a:lvl1pPr>
          </a:lstStyle>
          <a:p>
            <a:pPr lvl="0">
              <a:defRPr b="0" sz="1800">
                <a:solidFill>
                  <a:srgbClr val="000000"/>
                </a:solidFill>
              </a:defRPr>
            </a:pPr>
            <a:r>
              <a:rPr b="1" sz="3200">
                <a:solidFill>
                  <a:srgbClr val="C00000"/>
                </a:solidFill>
              </a:rPr>
              <a:t>Need for global standards and procedures!</a:t>
            </a:r>
          </a:p>
        </p:txBody>
      </p:sp>
      <p:sp>
        <p:nvSpPr>
          <p:cNvPr id="136" name="Shape 136"/>
          <p:cNvSpPr/>
          <p:nvPr/>
        </p:nvSpPr>
        <p:spPr>
          <a:xfrm>
            <a:off x="323527" y="2872184"/>
            <a:ext cx="8496946" cy="17780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marL="1106311" indent="-1106311">
              <a:buClr>
                <a:srgbClr val="20419A"/>
              </a:buClr>
              <a:buSzPct val="100000"/>
              <a:buFont typeface="Arial"/>
              <a:buChar char="•"/>
            </a:pPr>
            <a:r>
              <a:rPr b="1" sz="2800">
                <a:solidFill>
                  <a:srgbClr val="20419A"/>
                </a:solidFill>
                <a:latin typeface="Calibri"/>
                <a:ea typeface="Calibri"/>
                <a:cs typeface="Calibri"/>
                <a:sym typeface="Calibri"/>
              </a:rPr>
              <a:t>Usage of FD/AP mandatory – GA?</a:t>
            </a:r>
            <a:endParaRPr b="1" sz="2800">
              <a:solidFill>
                <a:srgbClr val="20419A"/>
              </a:solidFill>
              <a:latin typeface="Calibri"/>
              <a:ea typeface="Calibri"/>
              <a:cs typeface="Calibri"/>
              <a:sym typeface="Calibri"/>
            </a:endParaRPr>
          </a:p>
          <a:p>
            <a:pPr lvl="0" marL="1106311" indent="-1106311">
              <a:buClr>
                <a:srgbClr val="20419A"/>
              </a:buClr>
              <a:buSzPct val="100000"/>
              <a:buFont typeface="Arial"/>
              <a:buChar char="•"/>
            </a:pPr>
            <a:r>
              <a:rPr b="1" sz="2800">
                <a:solidFill>
                  <a:srgbClr val="20419A"/>
                </a:solidFill>
                <a:latin typeface="Calibri"/>
                <a:ea typeface="Calibri"/>
                <a:cs typeface="Calibri"/>
                <a:sym typeface="Calibri"/>
              </a:rPr>
              <a:t>Details are important</a:t>
            </a:r>
            <a:endParaRPr b="1" sz="2800">
              <a:solidFill>
                <a:srgbClr val="20419A"/>
              </a:solidFill>
              <a:latin typeface="Calibri"/>
              <a:ea typeface="Calibri"/>
              <a:cs typeface="Calibri"/>
              <a:sym typeface="Calibri"/>
            </a:endParaRPr>
          </a:p>
          <a:p>
            <a:pPr lvl="0" marL="1106311" indent="-1106311">
              <a:buClr>
                <a:srgbClr val="20419A"/>
              </a:buClr>
              <a:buSzPct val="100000"/>
              <a:buFont typeface="Arial"/>
              <a:buChar char="•"/>
            </a:pPr>
            <a:r>
              <a:rPr b="1" sz="2800">
                <a:solidFill>
                  <a:srgbClr val="20419A"/>
                </a:solidFill>
                <a:latin typeface="Calibri"/>
                <a:ea typeface="Calibri"/>
                <a:cs typeface="Calibri"/>
                <a:sym typeface="Calibri"/>
              </a:rPr>
              <a:t>Extra information on chart that could be over read/misinterpreted </a:t>
            </a:r>
          </a:p>
        </p:txBody>
      </p:sp>
    </p:spTree>
  </p:cSld>
  <p:clrMapOvr>
    <a:masterClrMapping/>
  </p:clrMapOvr>
  <p:transitio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38" name="image1.png"/>
          <p:cNvPicPr/>
          <p:nvPr/>
        </p:nvPicPr>
        <p:blipFill>
          <a:blip r:embed="rId2">
            <a:extLst/>
          </a:blip>
          <a:stretch>
            <a:fillRect/>
          </a:stretch>
        </p:blipFill>
        <p:spPr>
          <a:xfrm>
            <a:off x="35827" y="2892662"/>
            <a:ext cx="9144001" cy="1924052"/>
          </a:xfrm>
          <a:prstGeom prst="rect">
            <a:avLst/>
          </a:prstGeom>
          <a:ln w="12700">
            <a:miter lim="400000"/>
          </a:ln>
        </p:spPr>
      </p:pic>
      <p:sp>
        <p:nvSpPr>
          <p:cNvPr id="139" name="Shape 139"/>
          <p:cNvSpPr/>
          <p:nvPr/>
        </p:nvSpPr>
        <p:spPr>
          <a:xfrm>
            <a:off x="675209" y="1649837"/>
            <a:ext cx="7793581" cy="6223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gn="ctr">
              <a:defRPr b="1" sz="4000">
                <a:solidFill>
                  <a:srgbClr val="20419A"/>
                </a:solidFill>
                <a:latin typeface="Calibri"/>
                <a:ea typeface="Calibri"/>
                <a:cs typeface="Calibri"/>
                <a:sym typeface="Calibri"/>
              </a:defRPr>
            </a:lvl1pPr>
          </a:lstStyle>
          <a:p>
            <a:pPr lvl="0">
              <a:defRPr b="0" sz="1800">
                <a:solidFill>
                  <a:srgbClr val="000000"/>
                </a:solidFill>
              </a:defRPr>
            </a:pPr>
            <a:r>
              <a:rPr b="1" sz="4000">
                <a:solidFill>
                  <a:srgbClr val="20419A"/>
                </a:solidFill>
              </a:rPr>
              <a:t>Global Harmonization</a:t>
            </a:r>
          </a:p>
        </p:txBody>
      </p:sp>
      <p:sp>
        <p:nvSpPr>
          <p:cNvPr id="140" name="Shape 140"/>
          <p:cNvSpPr/>
          <p:nvPr/>
        </p:nvSpPr>
        <p:spPr>
          <a:xfrm>
            <a:off x="-61228" y="428758"/>
            <a:ext cx="6302384" cy="4445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defRPr b="1" sz="2800">
                <a:solidFill>
                  <a:srgbClr val="FFFFFF"/>
                </a:solidFill>
                <a:latin typeface="Calibri"/>
                <a:ea typeface="Calibri"/>
                <a:cs typeface="Calibri"/>
                <a:sym typeface="Calibri"/>
              </a:defRPr>
            </a:lvl1pPr>
          </a:lstStyle>
          <a:p>
            <a:pPr lvl="0">
              <a:defRPr b="0" sz="1800">
                <a:solidFill>
                  <a:srgbClr val="000000"/>
                </a:solidFill>
              </a:defRPr>
            </a:pPr>
            <a:r>
              <a:rPr b="1" sz="2800">
                <a:solidFill>
                  <a:srgbClr val="FFFFFF"/>
                </a:solidFill>
              </a:rPr>
              <a:t>Challenges in PBN Implementation</a:t>
            </a:r>
          </a:p>
        </p:txBody>
      </p:sp>
      <p:sp>
        <p:nvSpPr>
          <p:cNvPr id="141" name="Shape 141"/>
          <p:cNvSpPr/>
          <p:nvPr/>
        </p:nvSpPr>
        <p:spPr>
          <a:xfrm>
            <a:off x="359354" y="2947273"/>
            <a:ext cx="8496946" cy="17780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marL="1106311" indent="-1106311">
              <a:buClr>
                <a:srgbClr val="20419A"/>
              </a:buClr>
              <a:buSzPct val="100000"/>
              <a:buFont typeface="Arial"/>
              <a:buChar char="•"/>
            </a:pPr>
            <a:r>
              <a:rPr b="1" sz="2800">
                <a:solidFill>
                  <a:srgbClr val="20419A"/>
                </a:solidFill>
                <a:latin typeface="Calibri"/>
                <a:ea typeface="Calibri"/>
                <a:cs typeface="Calibri"/>
                <a:sym typeface="Calibri"/>
              </a:rPr>
              <a:t>Regional solutions in Europe and Northern America</a:t>
            </a:r>
            <a:endParaRPr b="1" sz="2800">
              <a:solidFill>
                <a:srgbClr val="20419A"/>
              </a:solidFill>
              <a:latin typeface="Calibri"/>
              <a:ea typeface="Calibri"/>
              <a:cs typeface="Calibri"/>
              <a:sym typeface="Calibri"/>
            </a:endParaRPr>
          </a:p>
          <a:p>
            <a:pPr lvl="0" marL="1106311" indent="-1106311">
              <a:buClr>
                <a:srgbClr val="20419A"/>
              </a:buClr>
              <a:buSzPct val="100000"/>
              <a:buFont typeface="Arial"/>
              <a:buChar char="•"/>
            </a:pPr>
            <a:r>
              <a:rPr b="1" sz="2800">
                <a:solidFill>
                  <a:srgbClr val="20419A"/>
                </a:solidFill>
                <a:latin typeface="Calibri"/>
                <a:ea typeface="Calibri"/>
                <a:cs typeface="Calibri"/>
                <a:sym typeface="Calibri"/>
              </a:rPr>
              <a:t>States apply regulation differently and with varying requirements</a:t>
            </a:r>
            <a:endParaRPr b="1" sz="2800">
              <a:solidFill>
                <a:srgbClr val="20419A"/>
              </a:solidFill>
              <a:latin typeface="Calibri"/>
              <a:ea typeface="Calibri"/>
              <a:cs typeface="Calibri"/>
              <a:sym typeface="Calibri"/>
            </a:endParaRPr>
          </a:p>
          <a:p>
            <a:pPr lvl="0" marL="1106311" indent="-1106311">
              <a:buClr>
                <a:srgbClr val="20419A"/>
              </a:buClr>
              <a:buSzPct val="100000"/>
              <a:buFont typeface="Arial"/>
              <a:buChar char="•"/>
            </a:pPr>
            <a:r>
              <a:rPr b="1" sz="2800">
                <a:solidFill>
                  <a:srgbClr val="20419A"/>
                </a:solidFill>
                <a:latin typeface="Calibri"/>
                <a:ea typeface="Calibri"/>
                <a:cs typeface="Calibri"/>
                <a:sym typeface="Calibri"/>
              </a:rPr>
              <a:t>Possible reduction of overall safety</a:t>
            </a:r>
          </a:p>
        </p:txBody>
      </p:sp>
    </p:spTree>
  </p:cSld>
  <p:clrMapOvr>
    <a:masterClrMapping/>
  </p:clrMapOvr>
  <p:transitio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43" name="image1.png"/>
          <p:cNvPicPr/>
          <p:nvPr/>
        </p:nvPicPr>
        <p:blipFill>
          <a:blip r:embed="rId3">
            <a:extLst/>
          </a:blip>
          <a:stretch>
            <a:fillRect/>
          </a:stretch>
        </p:blipFill>
        <p:spPr>
          <a:xfrm>
            <a:off x="35827" y="2892662"/>
            <a:ext cx="9144001" cy="1924052"/>
          </a:xfrm>
          <a:prstGeom prst="rect">
            <a:avLst/>
          </a:prstGeom>
          <a:ln w="12700">
            <a:miter lim="400000"/>
          </a:ln>
        </p:spPr>
      </p:pic>
      <p:sp>
        <p:nvSpPr>
          <p:cNvPr id="144" name="Shape 144"/>
          <p:cNvSpPr/>
          <p:nvPr/>
        </p:nvSpPr>
        <p:spPr>
          <a:xfrm>
            <a:off x="675209" y="1649837"/>
            <a:ext cx="7793581" cy="6223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gn="ctr">
              <a:defRPr b="1" sz="4000">
                <a:solidFill>
                  <a:srgbClr val="20419A"/>
                </a:solidFill>
                <a:latin typeface="Calibri"/>
                <a:ea typeface="Calibri"/>
                <a:cs typeface="Calibri"/>
                <a:sym typeface="Calibri"/>
              </a:defRPr>
            </a:lvl1pPr>
          </a:lstStyle>
          <a:p>
            <a:pPr lvl="0">
              <a:defRPr b="0" sz="1800">
                <a:solidFill>
                  <a:srgbClr val="000000"/>
                </a:solidFill>
              </a:defRPr>
            </a:pPr>
            <a:r>
              <a:rPr b="1" sz="4000">
                <a:solidFill>
                  <a:srgbClr val="20419A"/>
                </a:solidFill>
              </a:rPr>
              <a:t>PBN Standard Phraseologies</a:t>
            </a:r>
          </a:p>
        </p:txBody>
      </p:sp>
      <p:sp>
        <p:nvSpPr>
          <p:cNvPr id="145" name="Shape 145"/>
          <p:cNvSpPr/>
          <p:nvPr/>
        </p:nvSpPr>
        <p:spPr>
          <a:xfrm>
            <a:off x="-61228" y="428758"/>
            <a:ext cx="6302384" cy="4445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defRPr b="1" sz="2800">
                <a:solidFill>
                  <a:srgbClr val="FFFFFF"/>
                </a:solidFill>
                <a:latin typeface="Calibri"/>
                <a:ea typeface="Calibri"/>
                <a:cs typeface="Calibri"/>
                <a:sym typeface="Calibri"/>
              </a:defRPr>
            </a:lvl1pPr>
          </a:lstStyle>
          <a:p>
            <a:pPr lvl="0">
              <a:defRPr b="0" sz="1800">
                <a:solidFill>
                  <a:srgbClr val="000000"/>
                </a:solidFill>
              </a:defRPr>
            </a:pPr>
            <a:r>
              <a:rPr b="1" sz="2800">
                <a:solidFill>
                  <a:srgbClr val="FFFFFF"/>
                </a:solidFill>
              </a:rPr>
              <a:t>Challenges in PBN Implementation</a:t>
            </a:r>
          </a:p>
        </p:txBody>
      </p:sp>
      <p:sp>
        <p:nvSpPr>
          <p:cNvPr id="146" name="Shape 146"/>
          <p:cNvSpPr/>
          <p:nvPr/>
        </p:nvSpPr>
        <p:spPr>
          <a:xfrm>
            <a:off x="1215041" y="5345800"/>
            <a:ext cx="6785571" cy="4953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lgn="ctr">
              <a:defRPr b="1" sz="3200">
                <a:solidFill>
                  <a:srgbClr val="C00000"/>
                </a:solidFill>
                <a:latin typeface="Calibri"/>
                <a:ea typeface="Calibri"/>
                <a:cs typeface="Calibri"/>
                <a:sym typeface="Calibri"/>
              </a:defRPr>
            </a:lvl1pPr>
          </a:lstStyle>
          <a:p>
            <a:pPr lvl="0">
              <a:defRPr b="0" sz="1800">
                <a:solidFill>
                  <a:srgbClr val="000000"/>
                </a:solidFill>
              </a:defRPr>
            </a:pPr>
            <a:r>
              <a:rPr b="1" sz="3200">
                <a:solidFill>
                  <a:srgbClr val="C00000"/>
                </a:solidFill>
              </a:rPr>
              <a:t> Standardization and Guidance Required</a:t>
            </a:r>
          </a:p>
        </p:txBody>
      </p:sp>
      <p:sp>
        <p:nvSpPr>
          <p:cNvPr id="147" name="Shape 147"/>
          <p:cNvSpPr/>
          <p:nvPr/>
        </p:nvSpPr>
        <p:spPr>
          <a:xfrm>
            <a:off x="359354" y="2919969"/>
            <a:ext cx="8496946" cy="13335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marL="1106311" indent="-1106311">
              <a:buClr>
                <a:srgbClr val="20419A"/>
              </a:buClr>
              <a:buSzPct val="100000"/>
              <a:buFont typeface="Arial"/>
              <a:buChar char="•"/>
            </a:pPr>
            <a:r>
              <a:rPr b="1" sz="2800">
                <a:solidFill>
                  <a:srgbClr val="20419A"/>
                </a:solidFill>
                <a:latin typeface="Calibri"/>
                <a:ea typeface="Calibri"/>
                <a:cs typeface="Calibri"/>
                <a:sym typeface="Calibri"/>
              </a:rPr>
              <a:t>Different Naming: Charts vs. FMS coding </a:t>
            </a:r>
            <a:endParaRPr b="1" sz="2800">
              <a:solidFill>
                <a:srgbClr val="20419A"/>
              </a:solidFill>
              <a:latin typeface="Calibri"/>
              <a:ea typeface="Calibri"/>
              <a:cs typeface="Calibri"/>
              <a:sym typeface="Calibri"/>
            </a:endParaRPr>
          </a:p>
          <a:p>
            <a:pPr lvl="0" marL="1106311" indent="-1106311">
              <a:buClr>
                <a:srgbClr val="20419A"/>
              </a:buClr>
              <a:buSzPct val="100000"/>
              <a:buFont typeface="Arial"/>
              <a:buChar char="•"/>
            </a:pPr>
            <a:r>
              <a:rPr b="1" sz="2800">
                <a:solidFill>
                  <a:srgbClr val="20419A"/>
                </a:solidFill>
                <a:latin typeface="Calibri"/>
                <a:ea typeface="Calibri"/>
                <a:cs typeface="Calibri"/>
                <a:sym typeface="Calibri"/>
              </a:rPr>
              <a:t>Inconsistencies between Charts and RT </a:t>
            </a:r>
            <a:endParaRPr b="1" sz="2800">
              <a:solidFill>
                <a:srgbClr val="20419A"/>
              </a:solidFill>
              <a:latin typeface="Calibri"/>
              <a:ea typeface="Calibri"/>
              <a:cs typeface="Calibri"/>
              <a:sym typeface="Calibri"/>
            </a:endParaRPr>
          </a:p>
          <a:p>
            <a:pPr lvl="0" marL="1106311" indent="-1106311">
              <a:buClr>
                <a:srgbClr val="20419A"/>
              </a:buClr>
              <a:buSzPct val="100000"/>
              <a:buFont typeface="Arial"/>
              <a:buChar char="•"/>
            </a:pPr>
            <a:r>
              <a:rPr b="1" sz="2800">
                <a:solidFill>
                  <a:srgbClr val="20419A"/>
                </a:solidFill>
                <a:latin typeface="Calibri"/>
                <a:ea typeface="Calibri"/>
                <a:cs typeface="Calibri"/>
                <a:sym typeface="Calibri"/>
              </a:rPr>
              <a:t>“clear GLS Approach” or “clear GBAS Approach”</a:t>
            </a:r>
          </a:p>
        </p:txBody>
      </p:sp>
    </p:spTree>
  </p:cSld>
  <p:clrMapOvr>
    <a:masterClrMapping/>
  </p:clrMapOvr>
  <p:transition spd="med" advClick="1"/>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51" name="image1.png"/>
          <p:cNvPicPr/>
          <p:nvPr/>
        </p:nvPicPr>
        <p:blipFill>
          <a:blip r:embed="rId3">
            <a:extLst/>
          </a:blip>
          <a:stretch>
            <a:fillRect/>
          </a:stretch>
        </p:blipFill>
        <p:spPr>
          <a:xfrm>
            <a:off x="35827" y="2892662"/>
            <a:ext cx="9144001" cy="1924052"/>
          </a:xfrm>
          <a:prstGeom prst="rect">
            <a:avLst/>
          </a:prstGeom>
          <a:ln w="12700">
            <a:miter lim="400000"/>
          </a:ln>
        </p:spPr>
      </p:pic>
      <p:sp>
        <p:nvSpPr>
          <p:cNvPr id="152" name="Shape 152"/>
          <p:cNvSpPr/>
          <p:nvPr/>
        </p:nvSpPr>
        <p:spPr>
          <a:xfrm>
            <a:off x="675209" y="1649837"/>
            <a:ext cx="7793581" cy="6223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gn="ctr">
              <a:defRPr b="1" sz="4000">
                <a:solidFill>
                  <a:srgbClr val="20419A"/>
                </a:solidFill>
                <a:latin typeface="Calibri"/>
                <a:ea typeface="Calibri"/>
                <a:cs typeface="Calibri"/>
                <a:sym typeface="Calibri"/>
              </a:defRPr>
            </a:lvl1pPr>
          </a:lstStyle>
          <a:p>
            <a:pPr lvl="0">
              <a:defRPr b="0" sz="1800">
                <a:solidFill>
                  <a:srgbClr val="000000"/>
                </a:solidFill>
              </a:defRPr>
            </a:pPr>
            <a:r>
              <a:rPr b="1" sz="4000">
                <a:solidFill>
                  <a:srgbClr val="20419A"/>
                </a:solidFill>
              </a:rPr>
              <a:t>Nav Database Problems</a:t>
            </a:r>
          </a:p>
        </p:txBody>
      </p:sp>
      <p:sp>
        <p:nvSpPr>
          <p:cNvPr id="153" name="Shape 153"/>
          <p:cNvSpPr/>
          <p:nvPr/>
        </p:nvSpPr>
        <p:spPr>
          <a:xfrm>
            <a:off x="-61228" y="428758"/>
            <a:ext cx="6302384" cy="4445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defRPr b="1" sz="2800">
                <a:solidFill>
                  <a:srgbClr val="FFFFFF"/>
                </a:solidFill>
                <a:latin typeface="Calibri"/>
                <a:ea typeface="Calibri"/>
                <a:cs typeface="Calibri"/>
                <a:sym typeface="Calibri"/>
              </a:defRPr>
            </a:lvl1pPr>
          </a:lstStyle>
          <a:p>
            <a:pPr lvl="0">
              <a:defRPr b="0" sz="1800">
                <a:solidFill>
                  <a:srgbClr val="000000"/>
                </a:solidFill>
              </a:defRPr>
            </a:pPr>
            <a:r>
              <a:rPr b="1" sz="2800">
                <a:solidFill>
                  <a:srgbClr val="FFFFFF"/>
                </a:solidFill>
              </a:rPr>
              <a:t>Challenges in PBN Implementation</a:t>
            </a:r>
          </a:p>
        </p:txBody>
      </p:sp>
      <p:sp>
        <p:nvSpPr>
          <p:cNvPr id="154" name="Shape 154"/>
          <p:cNvSpPr/>
          <p:nvPr/>
        </p:nvSpPr>
        <p:spPr>
          <a:xfrm>
            <a:off x="1215041" y="5345800"/>
            <a:ext cx="6785571" cy="4953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lgn="ctr">
              <a:defRPr b="1" sz="3200">
                <a:solidFill>
                  <a:srgbClr val="C00000"/>
                </a:solidFill>
                <a:latin typeface="Calibri"/>
                <a:ea typeface="Calibri"/>
                <a:cs typeface="Calibri"/>
                <a:sym typeface="Calibri"/>
              </a:defRPr>
            </a:lvl1pPr>
          </a:lstStyle>
          <a:p>
            <a:pPr lvl="0">
              <a:defRPr b="0" sz="1800">
                <a:solidFill>
                  <a:srgbClr val="000000"/>
                </a:solidFill>
              </a:defRPr>
            </a:pPr>
            <a:r>
              <a:rPr b="1" sz="3200">
                <a:solidFill>
                  <a:srgbClr val="C00000"/>
                </a:solidFill>
              </a:rPr>
              <a:t> Standardization and Guidance Required</a:t>
            </a:r>
          </a:p>
        </p:txBody>
      </p:sp>
      <p:sp>
        <p:nvSpPr>
          <p:cNvPr id="155" name="Shape 155"/>
          <p:cNvSpPr/>
          <p:nvPr/>
        </p:nvSpPr>
        <p:spPr>
          <a:xfrm>
            <a:off x="201322" y="2919968"/>
            <a:ext cx="8741356" cy="17780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marL="1106311" indent="-1106311">
              <a:buClr>
                <a:srgbClr val="20419A"/>
              </a:buClr>
              <a:buSzPct val="100000"/>
              <a:buFont typeface="Arial"/>
              <a:buChar char="•"/>
            </a:pPr>
            <a:r>
              <a:rPr b="1" sz="2800">
                <a:solidFill>
                  <a:srgbClr val="20419A"/>
                </a:solidFill>
                <a:latin typeface="Calibri"/>
                <a:ea typeface="Calibri"/>
                <a:cs typeface="Calibri"/>
                <a:sym typeface="Calibri"/>
              </a:rPr>
              <a:t>Paper charts have inadequate info. </a:t>
            </a:r>
            <a:endParaRPr b="1" sz="2800">
              <a:solidFill>
                <a:srgbClr val="20419A"/>
              </a:solidFill>
              <a:latin typeface="Calibri"/>
              <a:ea typeface="Calibri"/>
              <a:cs typeface="Calibri"/>
              <a:sym typeface="Calibri"/>
            </a:endParaRPr>
          </a:p>
          <a:p>
            <a:pPr lvl="0" marL="1106311" indent="-1106311">
              <a:buClr>
                <a:srgbClr val="20419A"/>
              </a:buClr>
              <a:buSzPct val="100000"/>
              <a:buFont typeface="Arial"/>
              <a:buChar char="•"/>
            </a:pPr>
            <a:r>
              <a:rPr b="1" sz="2800">
                <a:solidFill>
                  <a:srgbClr val="20419A"/>
                </a:solidFill>
                <a:latin typeface="Calibri"/>
                <a:ea typeface="Calibri"/>
                <a:cs typeface="Calibri"/>
                <a:sym typeface="Calibri"/>
              </a:rPr>
              <a:t>FMS database often not able to store all parameters (airway RNP value)</a:t>
            </a:r>
            <a:endParaRPr b="1" sz="2800">
              <a:solidFill>
                <a:srgbClr val="20419A"/>
              </a:solidFill>
              <a:latin typeface="Calibri"/>
              <a:ea typeface="Calibri"/>
              <a:cs typeface="Calibri"/>
              <a:sym typeface="Calibri"/>
            </a:endParaRPr>
          </a:p>
          <a:p>
            <a:pPr lvl="0" marL="1106311" indent="-1106311">
              <a:buClr>
                <a:srgbClr val="20419A"/>
              </a:buClr>
              <a:buSzPct val="100000"/>
              <a:buFont typeface="Arial"/>
              <a:buChar char="•"/>
            </a:pPr>
            <a:r>
              <a:rPr b="1" sz="2800">
                <a:solidFill>
                  <a:srgbClr val="20419A"/>
                </a:solidFill>
                <a:latin typeface="Calibri"/>
                <a:ea typeface="Calibri"/>
                <a:cs typeface="Calibri"/>
                <a:sym typeface="Calibri"/>
              </a:rPr>
              <a:t>Difficult to understand the encoded FMS flight plan</a:t>
            </a:r>
          </a:p>
        </p:txBody>
      </p:sp>
    </p:spTree>
  </p:cSld>
  <p:clrMapOvr>
    <a:masterClrMapping/>
  </p:clrMapOvr>
  <p:transition spd="med" advClick="1"/>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59" name="image1.png"/>
          <p:cNvPicPr/>
          <p:nvPr/>
        </p:nvPicPr>
        <p:blipFill>
          <a:blip r:embed="rId3">
            <a:extLst/>
          </a:blip>
          <a:stretch>
            <a:fillRect/>
          </a:stretch>
        </p:blipFill>
        <p:spPr>
          <a:xfrm>
            <a:off x="35827" y="2892662"/>
            <a:ext cx="9144001" cy="1924052"/>
          </a:xfrm>
          <a:prstGeom prst="rect">
            <a:avLst/>
          </a:prstGeom>
          <a:ln w="12700">
            <a:miter lim="400000"/>
          </a:ln>
        </p:spPr>
      </p:pic>
      <p:sp>
        <p:nvSpPr>
          <p:cNvPr id="160" name="Shape 160"/>
          <p:cNvSpPr/>
          <p:nvPr/>
        </p:nvSpPr>
        <p:spPr>
          <a:xfrm>
            <a:off x="675209" y="1649837"/>
            <a:ext cx="7793581" cy="6223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gn="ctr">
              <a:defRPr b="1" sz="4000">
                <a:solidFill>
                  <a:srgbClr val="20419A"/>
                </a:solidFill>
                <a:latin typeface="Calibri"/>
                <a:ea typeface="Calibri"/>
                <a:cs typeface="Calibri"/>
                <a:sym typeface="Calibri"/>
              </a:defRPr>
            </a:lvl1pPr>
          </a:lstStyle>
          <a:p>
            <a:pPr lvl="0">
              <a:defRPr b="0" sz="1800">
                <a:solidFill>
                  <a:srgbClr val="000000"/>
                </a:solidFill>
              </a:defRPr>
            </a:pPr>
            <a:r>
              <a:rPr b="1" sz="4000">
                <a:solidFill>
                  <a:srgbClr val="20419A"/>
                </a:solidFill>
              </a:rPr>
              <a:t>Let’s work together</a:t>
            </a:r>
          </a:p>
        </p:txBody>
      </p:sp>
      <p:sp>
        <p:nvSpPr>
          <p:cNvPr id="161" name="Shape 161"/>
          <p:cNvSpPr/>
          <p:nvPr/>
        </p:nvSpPr>
        <p:spPr>
          <a:xfrm>
            <a:off x="-61228" y="428758"/>
            <a:ext cx="6302384" cy="4445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defRPr b="1" sz="2800">
                <a:solidFill>
                  <a:srgbClr val="FFFFFF"/>
                </a:solidFill>
                <a:latin typeface="Calibri"/>
                <a:ea typeface="Calibri"/>
                <a:cs typeface="Calibri"/>
                <a:sym typeface="Calibri"/>
              </a:defRPr>
            </a:lvl1pPr>
          </a:lstStyle>
          <a:p>
            <a:pPr lvl="0">
              <a:defRPr b="0" sz="1800">
                <a:solidFill>
                  <a:srgbClr val="000000"/>
                </a:solidFill>
              </a:defRPr>
            </a:pPr>
            <a:r>
              <a:rPr b="1" sz="2800">
                <a:solidFill>
                  <a:srgbClr val="FFFFFF"/>
                </a:solidFill>
              </a:rPr>
              <a:t>Challenges in PBN Implementation</a:t>
            </a:r>
          </a:p>
        </p:txBody>
      </p:sp>
      <p:sp>
        <p:nvSpPr>
          <p:cNvPr id="162" name="Shape 162"/>
          <p:cNvSpPr/>
          <p:nvPr/>
        </p:nvSpPr>
        <p:spPr>
          <a:xfrm>
            <a:off x="359354" y="2919969"/>
            <a:ext cx="8496946" cy="17780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marL="1106311" indent="-1106311">
              <a:buClr>
                <a:srgbClr val="20419A"/>
              </a:buClr>
              <a:buSzPct val="100000"/>
              <a:buFont typeface="Arial"/>
              <a:buChar char="•"/>
            </a:pPr>
            <a:r>
              <a:rPr b="1" sz="2800">
                <a:solidFill>
                  <a:srgbClr val="20419A"/>
                </a:solidFill>
                <a:latin typeface="Calibri"/>
                <a:ea typeface="Calibri"/>
                <a:cs typeface="Calibri"/>
                <a:sym typeface="Calibri"/>
              </a:rPr>
              <a:t>Harmonized and standardized procedures, technology and charts</a:t>
            </a:r>
            <a:endParaRPr b="1" sz="2800">
              <a:solidFill>
                <a:srgbClr val="20419A"/>
              </a:solidFill>
              <a:latin typeface="Calibri"/>
              <a:ea typeface="Calibri"/>
              <a:cs typeface="Calibri"/>
              <a:sym typeface="Calibri"/>
            </a:endParaRPr>
          </a:p>
          <a:p>
            <a:pPr lvl="0" marL="1106311" indent="-1106311">
              <a:buClr>
                <a:srgbClr val="20419A"/>
              </a:buClr>
              <a:buSzPct val="100000"/>
              <a:buFont typeface="Arial"/>
              <a:buChar char="•"/>
            </a:pPr>
            <a:r>
              <a:rPr b="1" sz="2800">
                <a:solidFill>
                  <a:srgbClr val="20419A"/>
                </a:solidFill>
                <a:latin typeface="Calibri"/>
                <a:ea typeface="Calibri"/>
                <a:cs typeface="Calibri"/>
                <a:sym typeface="Calibri"/>
              </a:rPr>
              <a:t>Quality training for all system users</a:t>
            </a:r>
            <a:endParaRPr b="1" sz="2800">
              <a:solidFill>
                <a:srgbClr val="20419A"/>
              </a:solidFill>
              <a:latin typeface="Calibri"/>
              <a:ea typeface="Calibri"/>
              <a:cs typeface="Calibri"/>
              <a:sym typeface="Calibri"/>
            </a:endParaRPr>
          </a:p>
          <a:p>
            <a:pPr lvl="0" marL="1106311" indent="-1106311">
              <a:buClr>
                <a:srgbClr val="20419A"/>
              </a:buClr>
              <a:buSzPct val="100000"/>
              <a:buFont typeface="Arial"/>
              <a:buChar char="•"/>
            </a:pPr>
            <a:r>
              <a:rPr b="1" sz="2800">
                <a:solidFill>
                  <a:srgbClr val="20419A"/>
                </a:solidFill>
                <a:latin typeface="Calibri"/>
                <a:ea typeface="Calibri"/>
                <a:cs typeface="Calibri"/>
                <a:sym typeface="Calibri"/>
              </a:rPr>
              <a:t>Ensure safe operation</a:t>
            </a:r>
          </a:p>
        </p:txBody>
      </p:sp>
      <p:sp>
        <p:nvSpPr>
          <p:cNvPr id="163" name="Shape 163"/>
          <p:cNvSpPr/>
          <p:nvPr/>
        </p:nvSpPr>
        <p:spPr>
          <a:xfrm>
            <a:off x="983485" y="5345800"/>
            <a:ext cx="7248682" cy="1082039"/>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lvl1pPr algn="ctr">
              <a:defRPr b="1" sz="3200">
                <a:solidFill>
                  <a:srgbClr val="C00000"/>
                </a:solidFill>
                <a:latin typeface="Calibri"/>
                <a:ea typeface="Calibri"/>
                <a:cs typeface="Calibri"/>
                <a:sym typeface="Calibri"/>
              </a:defRPr>
            </a:lvl1pPr>
          </a:lstStyle>
          <a:p>
            <a:pPr lvl="0">
              <a:defRPr b="0" sz="1800">
                <a:solidFill>
                  <a:srgbClr val="000000"/>
                </a:solidFill>
              </a:defRPr>
            </a:pPr>
            <a:r>
              <a:rPr b="1" sz="3200">
                <a:solidFill>
                  <a:srgbClr val="C00000"/>
                </a:solidFill>
              </a:rPr>
              <a:t>Improved efficiency, reduced costs, better standardization</a:t>
            </a:r>
          </a:p>
        </p:txBody>
      </p:sp>
    </p:spTree>
  </p:cSld>
  <p:clrMapOvr>
    <a:masterClrMapping/>
  </p:clrMapOvr>
  <p:transition spd="med" advClick="1"/>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67" name="image1.png"/>
          <p:cNvPicPr/>
          <p:nvPr/>
        </p:nvPicPr>
        <p:blipFill>
          <a:blip r:embed="rId2">
            <a:extLst/>
          </a:blip>
          <a:stretch>
            <a:fillRect/>
          </a:stretch>
        </p:blipFill>
        <p:spPr>
          <a:xfrm>
            <a:off x="35827" y="2892662"/>
            <a:ext cx="9144001" cy="1924052"/>
          </a:xfrm>
          <a:prstGeom prst="rect">
            <a:avLst/>
          </a:prstGeom>
          <a:ln w="12700">
            <a:miter lim="400000"/>
          </a:ln>
        </p:spPr>
      </p:pic>
      <p:sp>
        <p:nvSpPr>
          <p:cNvPr id="168" name="Shape 168"/>
          <p:cNvSpPr/>
          <p:nvPr/>
        </p:nvSpPr>
        <p:spPr>
          <a:xfrm>
            <a:off x="-61228" y="428758"/>
            <a:ext cx="6302384" cy="4445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defRPr b="1" sz="2800">
                <a:solidFill>
                  <a:srgbClr val="FFFFFF"/>
                </a:solidFill>
                <a:latin typeface="Calibri"/>
                <a:ea typeface="Calibri"/>
                <a:cs typeface="Calibri"/>
                <a:sym typeface="Calibri"/>
              </a:defRPr>
            </a:lvl1pPr>
          </a:lstStyle>
          <a:p>
            <a:pPr lvl="0">
              <a:defRPr b="0" sz="1800">
                <a:solidFill>
                  <a:srgbClr val="000000"/>
                </a:solidFill>
              </a:defRPr>
            </a:pPr>
            <a:r>
              <a:rPr b="1" sz="2800">
                <a:solidFill>
                  <a:srgbClr val="FFFFFF"/>
                </a:solidFill>
              </a:rPr>
              <a:t>Challenges in PBN Implementation</a:t>
            </a:r>
          </a:p>
        </p:txBody>
      </p:sp>
      <p:sp>
        <p:nvSpPr>
          <p:cNvPr id="169" name="Shape 169"/>
          <p:cNvSpPr/>
          <p:nvPr/>
        </p:nvSpPr>
        <p:spPr>
          <a:xfrm>
            <a:off x="359354" y="2919969"/>
            <a:ext cx="8496946" cy="9271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gn="ctr">
              <a:defRPr b="1" sz="6000">
                <a:solidFill>
                  <a:srgbClr val="20419A"/>
                </a:solidFill>
                <a:latin typeface="Calibri"/>
                <a:ea typeface="Calibri"/>
                <a:cs typeface="Calibri"/>
                <a:sym typeface="Calibri"/>
              </a:defRPr>
            </a:lvl1pPr>
          </a:lstStyle>
          <a:p>
            <a:pPr lvl="0">
              <a:defRPr b="0" sz="1800">
                <a:solidFill>
                  <a:srgbClr val="000000"/>
                </a:solidFill>
              </a:defRPr>
            </a:pPr>
            <a:r>
              <a:rPr b="1" sz="6000">
                <a:solidFill>
                  <a:srgbClr val="20419A"/>
                </a:solidFill>
              </a:rPr>
              <a:t>Questions?</a:t>
            </a:r>
          </a:p>
        </p:txBody>
      </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53" name="image1.png"/>
          <p:cNvPicPr/>
          <p:nvPr/>
        </p:nvPicPr>
        <p:blipFill>
          <a:blip r:embed="rId3">
            <a:extLst/>
          </a:blip>
          <a:stretch>
            <a:fillRect/>
          </a:stretch>
        </p:blipFill>
        <p:spPr>
          <a:xfrm>
            <a:off x="10394" y="2627270"/>
            <a:ext cx="9144002" cy="1924052"/>
          </a:xfrm>
          <a:prstGeom prst="rect">
            <a:avLst/>
          </a:prstGeom>
          <a:ln w="12700">
            <a:miter lim="400000"/>
          </a:ln>
        </p:spPr>
      </p:pic>
      <p:sp>
        <p:nvSpPr>
          <p:cNvPr id="54" name="Shape 54"/>
          <p:cNvSpPr/>
          <p:nvPr/>
        </p:nvSpPr>
        <p:spPr>
          <a:xfrm>
            <a:off x="202845" y="1783711"/>
            <a:ext cx="8738311" cy="5486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b="1" sz="2900">
                <a:solidFill>
                  <a:srgbClr val="20419A"/>
                </a:solidFill>
                <a:latin typeface="Calibri"/>
                <a:ea typeface="Calibri"/>
                <a:cs typeface="Calibri"/>
                <a:sym typeface="Calibri"/>
              </a:defRPr>
            </a:lvl1pPr>
          </a:lstStyle>
          <a:p>
            <a:pPr lvl="0">
              <a:defRPr b="0" sz="1800">
                <a:solidFill>
                  <a:srgbClr val="000000"/>
                </a:solidFill>
              </a:defRPr>
            </a:pPr>
            <a:r>
              <a:rPr b="1" sz="2900">
                <a:solidFill>
                  <a:srgbClr val="20419A"/>
                </a:solidFill>
              </a:rPr>
              <a:t>International Federation of Air Line Pilots’ Associations</a:t>
            </a:r>
          </a:p>
        </p:txBody>
      </p:sp>
      <p:sp>
        <p:nvSpPr>
          <p:cNvPr id="55" name="Shape 55"/>
          <p:cNvSpPr/>
          <p:nvPr/>
        </p:nvSpPr>
        <p:spPr>
          <a:xfrm>
            <a:off x="431219" y="2654575"/>
            <a:ext cx="8281562" cy="18694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lvl="0" marL="1106311" indent="-1106311">
              <a:buClr>
                <a:srgbClr val="20419A"/>
              </a:buClr>
              <a:buSzPct val="100000"/>
              <a:buFont typeface="Arial"/>
              <a:buChar char="•"/>
            </a:pPr>
            <a:r>
              <a:rPr b="1" sz="2800">
                <a:solidFill>
                  <a:srgbClr val="20419A"/>
                </a:solidFill>
                <a:latin typeface="Calibri"/>
                <a:ea typeface="Calibri"/>
                <a:cs typeface="Calibri"/>
                <a:sym typeface="Calibri"/>
              </a:rPr>
              <a:t>Established in 1948</a:t>
            </a:r>
            <a:endParaRPr b="1" sz="2800">
              <a:solidFill>
                <a:srgbClr val="20419A"/>
              </a:solidFill>
              <a:latin typeface="Calibri"/>
              <a:ea typeface="Calibri"/>
              <a:cs typeface="Calibri"/>
              <a:sym typeface="Calibri"/>
            </a:endParaRPr>
          </a:p>
          <a:p>
            <a:pPr lvl="0" marL="1106311" indent="-1106311">
              <a:buClr>
                <a:srgbClr val="20419A"/>
              </a:buClr>
              <a:buSzPct val="100000"/>
              <a:buFont typeface="Arial"/>
              <a:buChar char="•"/>
            </a:pPr>
            <a:r>
              <a:rPr b="1" sz="2800">
                <a:solidFill>
                  <a:srgbClr val="20419A"/>
                </a:solidFill>
                <a:latin typeface="Calibri"/>
                <a:ea typeface="Calibri"/>
                <a:cs typeface="Calibri"/>
                <a:sym typeface="Calibri"/>
              </a:rPr>
              <a:t>Now 100 MA’s with over 100,000 pilots </a:t>
            </a:r>
            <a:endParaRPr b="1" sz="2800">
              <a:solidFill>
                <a:srgbClr val="20419A"/>
              </a:solidFill>
              <a:latin typeface="Calibri"/>
              <a:ea typeface="Calibri"/>
              <a:cs typeface="Calibri"/>
              <a:sym typeface="Calibri"/>
            </a:endParaRPr>
          </a:p>
          <a:p>
            <a:pPr lvl="0" marL="1106311" indent="-1106311">
              <a:buClr>
                <a:srgbClr val="20419A"/>
              </a:buClr>
              <a:buSzPct val="100000"/>
              <a:buFont typeface="Arial"/>
              <a:buChar char="•"/>
            </a:pPr>
            <a:r>
              <a:rPr b="1" sz="2800">
                <a:solidFill>
                  <a:srgbClr val="20419A"/>
                </a:solidFill>
                <a:latin typeface="Calibri"/>
                <a:ea typeface="Calibri"/>
                <a:cs typeface="Calibri"/>
                <a:sym typeface="Calibri"/>
              </a:rPr>
              <a:t>IFALPA HQ in Montreal Canada</a:t>
            </a:r>
            <a:endParaRPr b="1" sz="2800">
              <a:solidFill>
                <a:srgbClr val="20419A"/>
              </a:solidFill>
              <a:latin typeface="Calibri"/>
              <a:ea typeface="Calibri"/>
              <a:cs typeface="Calibri"/>
              <a:sym typeface="Calibri"/>
            </a:endParaRPr>
          </a:p>
          <a:p>
            <a:pPr lvl="0" marL="1106311" indent="-1106311">
              <a:buClr>
                <a:srgbClr val="20419A"/>
              </a:buClr>
              <a:buSzPct val="100000"/>
              <a:buFont typeface="Arial"/>
              <a:buChar char="•"/>
            </a:pPr>
            <a:r>
              <a:rPr b="1" sz="2800">
                <a:solidFill>
                  <a:srgbClr val="20419A"/>
                </a:solidFill>
                <a:latin typeface="Calibri"/>
                <a:ea typeface="Calibri"/>
                <a:cs typeface="Calibri"/>
                <a:sym typeface="Calibri"/>
              </a:rPr>
              <a:t>Promote Highest Aviation Safety Worldwide</a:t>
            </a:r>
          </a:p>
        </p:txBody>
      </p:sp>
      <p:sp>
        <p:nvSpPr>
          <p:cNvPr id="56" name="Shape 56"/>
          <p:cNvSpPr/>
          <p:nvPr/>
        </p:nvSpPr>
        <p:spPr>
          <a:xfrm>
            <a:off x="-24967" y="160788"/>
            <a:ext cx="6286939" cy="5359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lgn="ctr">
              <a:defRPr b="1" sz="2800">
                <a:solidFill>
                  <a:srgbClr val="FFFFFF"/>
                </a:solidFill>
                <a:latin typeface="Calibri"/>
                <a:ea typeface="Calibri"/>
                <a:cs typeface="Calibri"/>
                <a:sym typeface="Calibri"/>
              </a:defRPr>
            </a:lvl1pPr>
          </a:lstStyle>
          <a:p>
            <a:pPr lvl="0">
              <a:defRPr b="0" sz="1800">
                <a:solidFill>
                  <a:srgbClr val="000000"/>
                </a:solidFill>
              </a:defRPr>
            </a:pPr>
            <a:r>
              <a:rPr b="1" sz="2800">
                <a:solidFill>
                  <a:srgbClr val="FFFFFF"/>
                </a:solidFill>
              </a:rPr>
              <a:t>Challenges in PBN Implementation</a:t>
            </a:r>
          </a:p>
        </p:txBody>
      </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60" name="image1.png"/>
          <p:cNvPicPr/>
          <p:nvPr/>
        </p:nvPicPr>
        <p:blipFill>
          <a:blip r:embed="rId3">
            <a:extLst/>
          </a:blip>
          <a:stretch>
            <a:fillRect/>
          </a:stretch>
        </p:blipFill>
        <p:spPr>
          <a:xfrm>
            <a:off x="10394" y="2627270"/>
            <a:ext cx="9144002" cy="1924052"/>
          </a:xfrm>
          <a:prstGeom prst="rect">
            <a:avLst/>
          </a:prstGeom>
          <a:ln w="12700">
            <a:miter lim="400000"/>
          </a:ln>
        </p:spPr>
      </p:pic>
      <p:sp>
        <p:nvSpPr>
          <p:cNvPr id="61" name="Shape 61"/>
          <p:cNvSpPr/>
          <p:nvPr/>
        </p:nvSpPr>
        <p:spPr>
          <a:xfrm>
            <a:off x="202845" y="1783711"/>
            <a:ext cx="7659269" cy="6223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b="1" sz="4000">
                <a:solidFill>
                  <a:srgbClr val="20419A"/>
                </a:solidFill>
                <a:latin typeface="Calibri"/>
                <a:ea typeface="Calibri"/>
                <a:cs typeface="Calibri"/>
                <a:sym typeface="Calibri"/>
              </a:defRPr>
            </a:lvl1pPr>
          </a:lstStyle>
          <a:p>
            <a:pPr lvl="0">
              <a:defRPr b="0" sz="1800">
                <a:solidFill>
                  <a:srgbClr val="000000"/>
                </a:solidFill>
              </a:defRPr>
            </a:pPr>
            <a:r>
              <a:rPr b="1" sz="4000">
                <a:solidFill>
                  <a:srgbClr val="20419A"/>
                </a:solidFill>
              </a:rPr>
              <a:t>IFALPA welcomes PBN</a:t>
            </a:r>
          </a:p>
        </p:txBody>
      </p:sp>
      <p:sp>
        <p:nvSpPr>
          <p:cNvPr id="62" name="Shape 62"/>
          <p:cNvSpPr/>
          <p:nvPr/>
        </p:nvSpPr>
        <p:spPr>
          <a:xfrm>
            <a:off x="431219" y="2654575"/>
            <a:ext cx="8281562" cy="17780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marL="1106311" indent="-1106311">
              <a:buClr>
                <a:srgbClr val="20419A"/>
              </a:buClr>
              <a:buSzPct val="100000"/>
              <a:buFont typeface="Arial"/>
              <a:buChar char="•"/>
            </a:pPr>
            <a:r>
              <a:rPr b="1" sz="2800">
                <a:solidFill>
                  <a:srgbClr val="20419A"/>
                </a:solidFill>
                <a:latin typeface="Calibri"/>
                <a:ea typeface="Calibri"/>
                <a:cs typeface="Calibri"/>
                <a:sym typeface="Calibri"/>
              </a:rPr>
              <a:t>Improve Safety</a:t>
            </a:r>
            <a:endParaRPr b="1" sz="2800">
              <a:solidFill>
                <a:srgbClr val="20419A"/>
              </a:solidFill>
              <a:latin typeface="Calibri"/>
              <a:ea typeface="Calibri"/>
              <a:cs typeface="Calibri"/>
              <a:sym typeface="Calibri"/>
            </a:endParaRPr>
          </a:p>
          <a:p>
            <a:pPr lvl="0" marL="1106311" indent="-1106311">
              <a:buClr>
                <a:srgbClr val="20419A"/>
              </a:buClr>
              <a:buSzPct val="100000"/>
              <a:buFont typeface="Arial"/>
              <a:buChar char="•"/>
            </a:pPr>
            <a:r>
              <a:rPr b="1" sz="2800">
                <a:solidFill>
                  <a:srgbClr val="20419A"/>
                </a:solidFill>
                <a:latin typeface="Calibri"/>
                <a:ea typeface="Calibri"/>
                <a:cs typeface="Calibri"/>
                <a:sym typeface="Calibri"/>
              </a:rPr>
              <a:t>Allow flexibility &amp; make better use of airspace</a:t>
            </a:r>
            <a:endParaRPr b="1" sz="2800">
              <a:solidFill>
                <a:srgbClr val="20419A"/>
              </a:solidFill>
              <a:latin typeface="Calibri"/>
              <a:ea typeface="Calibri"/>
              <a:cs typeface="Calibri"/>
              <a:sym typeface="Calibri"/>
            </a:endParaRPr>
          </a:p>
          <a:p>
            <a:pPr lvl="0" marL="1106311" indent="-1106311">
              <a:buClr>
                <a:srgbClr val="20419A"/>
              </a:buClr>
              <a:buSzPct val="100000"/>
              <a:buFont typeface="Arial"/>
              <a:buChar char="•"/>
            </a:pPr>
            <a:r>
              <a:rPr b="1" sz="2800">
                <a:solidFill>
                  <a:srgbClr val="20419A"/>
                </a:solidFill>
                <a:latin typeface="Calibri"/>
                <a:ea typeface="Calibri"/>
                <a:cs typeface="Calibri"/>
                <a:sym typeface="Calibri"/>
              </a:rPr>
              <a:t>Increase Efficiency and Accessibility</a:t>
            </a:r>
            <a:endParaRPr b="1" sz="2800">
              <a:solidFill>
                <a:srgbClr val="20419A"/>
              </a:solidFill>
              <a:latin typeface="Calibri"/>
              <a:ea typeface="Calibri"/>
              <a:cs typeface="Calibri"/>
              <a:sym typeface="Calibri"/>
            </a:endParaRPr>
          </a:p>
          <a:p>
            <a:pPr lvl="0" marL="1106311" indent="-1106311">
              <a:buClr>
                <a:srgbClr val="20419A"/>
              </a:buClr>
              <a:buSzPct val="100000"/>
              <a:buFont typeface="Arial"/>
              <a:buChar char="•"/>
            </a:pPr>
            <a:r>
              <a:rPr b="1" sz="2800">
                <a:solidFill>
                  <a:srgbClr val="20419A"/>
                </a:solidFill>
                <a:latin typeface="Calibri"/>
                <a:ea typeface="Calibri"/>
                <a:cs typeface="Calibri"/>
                <a:sym typeface="Calibri"/>
              </a:rPr>
              <a:t>Reduce Environmental Impact</a:t>
            </a:r>
          </a:p>
        </p:txBody>
      </p:sp>
      <p:sp>
        <p:nvSpPr>
          <p:cNvPr id="63" name="Shape 63"/>
          <p:cNvSpPr/>
          <p:nvPr/>
        </p:nvSpPr>
        <p:spPr>
          <a:xfrm>
            <a:off x="716650" y="5525084"/>
            <a:ext cx="7793581" cy="990601"/>
          </a:xfrm>
          <a:prstGeom prst="rect">
            <a:avLst/>
          </a:prstGeom>
          <a:ln w="12700">
            <a:miter lim="400000"/>
          </a:ln>
          <a:effectLst>
            <a:outerShdw sx="100000" sy="100000" kx="0" ky="0" algn="b" rotWithShape="0" blurRad="50800" dist="50800" dir="5400000">
              <a:srgbClr val="FFFFFF"/>
            </a:outerShdw>
          </a:effectLst>
          <a:extLst>
            <a:ext uri="{C572A759-6A51-4108-AA02-DFA0A04FC94B}">
              <ma14:wrappingTextBoxFlag xmlns:ma14="http://schemas.microsoft.com/office/mac/drawingml/2011/main" val="1"/>
            </a:ext>
          </a:extLst>
        </p:spPr>
        <p:txBody>
          <a:bodyPr lIns="0" tIns="0" rIns="0" bIns="0">
            <a:spAutoFit/>
          </a:bodyPr>
          <a:lstStyle>
            <a:lvl1pPr algn="ctr">
              <a:defRPr b="1" sz="3200">
                <a:solidFill>
                  <a:srgbClr val="C00000"/>
                </a:solidFill>
                <a:latin typeface="Calibri"/>
                <a:ea typeface="Calibri"/>
                <a:cs typeface="Calibri"/>
                <a:sym typeface="Calibri"/>
              </a:defRPr>
            </a:lvl1pPr>
          </a:lstStyle>
          <a:p>
            <a:pPr lvl="0">
              <a:defRPr b="0" sz="1800">
                <a:solidFill>
                  <a:srgbClr val="000000"/>
                </a:solidFill>
              </a:defRPr>
            </a:pPr>
            <a:r>
              <a:rPr b="1" sz="3200">
                <a:solidFill>
                  <a:srgbClr val="C00000"/>
                </a:solidFill>
              </a:rPr>
              <a:t>Common effort of the whole aviation community needed</a:t>
            </a:r>
          </a:p>
        </p:txBody>
      </p:sp>
      <p:sp>
        <p:nvSpPr>
          <p:cNvPr id="64" name="Shape 64"/>
          <p:cNvSpPr/>
          <p:nvPr/>
        </p:nvSpPr>
        <p:spPr>
          <a:xfrm>
            <a:off x="-24967" y="160788"/>
            <a:ext cx="6286939" cy="4445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gn="ctr">
              <a:defRPr b="1" sz="2800">
                <a:solidFill>
                  <a:srgbClr val="FFFFFF"/>
                </a:solidFill>
                <a:latin typeface="Calibri"/>
                <a:ea typeface="Calibri"/>
                <a:cs typeface="Calibri"/>
                <a:sym typeface="Calibri"/>
              </a:defRPr>
            </a:lvl1pPr>
          </a:lstStyle>
          <a:p>
            <a:pPr lvl="0">
              <a:defRPr b="0" sz="1800">
                <a:solidFill>
                  <a:srgbClr val="000000"/>
                </a:solidFill>
              </a:defRPr>
            </a:pPr>
            <a:r>
              <a:rPr b="1" sz="2800">
                <a:solidFill>
                  <a:srgbClr val="FFFFFF"/>
                </a:solidFill>
              </a:rPr>
              <a:t>Challenges in PBN Implementation</a:t>
            </a:r>
          </a:p>
        </p:txBody>
      </p:sp>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68" name="image1.png"/>
          <p:cNvPicPr/>
          <p:nvPr/>
        </p:nvPicPr>
        <p:blipFill>
          <a:blip r:embed="rId3">
            <a:extLst/>
          </a:blip>
          <a:stretch>
            <a:fillRect/>
          </a:stretch>
        </p:blipFill>
        <p:spPr>
          <a:xfrm>
            <a:off x="10394" y="2627270"/>
            <a:ext cx="9144002" cy="1924052"/>
          </a:xfrm>
          <a:prstGeom prst="rect">
            <a:avLst/>
          </a:prstGeom>
          <a:ln w="12700">
            <a:miter lim="400000"/>
          </a:ln>
        </p:spPr>
      </p:pic>
      <p:sp>
        <p:nvSpPr>
          <p:cNvPr id="69" name="Shape 69"/>
          <p:cNvSpPr/>
          <p:nvPr/>
        </p:nvSpPr>
        <p:spPr>
          <a:xfrm>
            <a:off x="202845" y="1783711"/>
            <a:ext cx="7659269" cy="6223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b="1" sz="4000">
                <a:solidFill>
                  <a:srgbClr val="20419A"/>
                </a:solidFill>
                <a:latin typeface="Calibri"/>
                <a:ea typeface="Calibri"/>
                <a:cs typeface="Calibri"/>
                <a:sym typeface="Calibri"/>
              </a:defRPr>
            </a:lvl1pPr>
          </a:lstStyle>
          <a:p>
            <a:pPr lvl="0">
              <a:defRPr b="0" sz="1800">
                <a:solidFill>
                  <a:srgbClr val="000000"/>
                </a:solidFill>
              </a:defRPr>
            </a:pPr>
            <a:r>
              <a:rPr b="1" sz="4000">
                <a:solidFill>
                  <a:srgbClr val="20419A"/>
                </a:solidFill>
              </a:rPr>
              <a:t>What is FANS?</a:t>
            </a:r>
          </a:p>
        </p:txBody>
      </p:sp>
      <p:sp>
        <p:nvSpPr>
          <p:cNvPr id="70" name="Shape 70"/>
          <p:cNvSpPr/>
          <p:nvPr/>
        </p:nvSpPr>
        <p:spPr>
          <a:xfrm>
            <a:off x="431218" y="2654575"/>
            <a:ext cx="8665782" cy="22225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marL="1106311" indent="-1106311">
              <a:buClr>
                <a:srgbClr val="20419A"/>
              </a:buClr>
              <a:buSzPct val="100000"/>
              <a:buFont typeface="Arial"/>
              <a:buChar char="•"/>
            </a:pPr>
            <a:r>
              <a:rPr b="1" sz="2800">
                <a:solidFill>
                  <a:srgbClr val="9BD7E7"/>
                </a:solidFill>
                <a:latin typeface="Calibri"/>
                <a:ea typeface="Calibri"/>
                <a:cs typeface="Calibri"/>
                <a:sym typeface="Calibri"/>
              </a:rPr>
              <a:t>Future Air</a:t>
            </a:r>
            <a:r>
              <a:rPr b="1" sz="2800">
                <a:solidFill>
                  <a:srgbClr val="20419A"/>
                </a:solidFill>
                <a:latin typeface="Calibri"/>
                <a:ea typeface="Calibri"/>
                <a:cs typeface="Calibri"/>
                <a:sym typeface="Calibri"/>
              </a:rPr>
              <a:t> Navigation </a:t>
            </a:r>
            <a:r>
              <a:rPr b="1" sz="2800">
                <a:solidFill>
                  <a:srgbClr val="9BD7E7"/>
                </a:solidFill>
                <a:latin typeface="Calibri"/>
                <a:ea typeface="Calibri"/>
                <a:cs typeface="Calibri"/>
                <a:sym typeface="Calibri"/>
              </a:rPr>
              <a:t>Systems</a:t>
            </a:r>
            <a:endParaRPr b="1" sz="2800">
              <a:solidFill>
                <a:srgbClr val="9BD7E7"/>
              </a:solidFill>
              <a:latin typeface="Calibri"/>
              <a:ea typeface="Calibri"/>
              <a:cs typeface="Calibri"/>
              <a:sym typeface="Calibri"/>
            </a:endParaRPr>
          </a:p>
          <a:p>
            <a:pPr lvl="0" marL="1106311" indent="-1106311">
              <a:buClr>
                <a:srgbClr val="20419A"/>
              </a:buClr>
              <a:buSzPct val="100000"/>
              <a:buFont typeface="Arial"/>
              <a:buChar char="•"/>
            </a:pPr>
            <a:r>
              <a:rPr b="1" sz="2800">
                <a:solidFill>
                  <a:srgbClr val="9BD7E7"/>
                </a:solidFill>
                <a:latin typeface="Calibri"/>
                <a:ea typeface="Calibri"/>
                <a:cs typeface="Calibri"/>
                <a:sym typeface="Calibri"/>
              </a:rPr>
              <a:t>FANS = CPDL</a:t>
            </a:r>
            <a:r>
              <a:rPr b="1" sz="2800">
                <a:solidFill>
                  <a:srgbClr val="20419A"/>
                </a:solidFill>
                <a:latin typeface="Calibri"/>
                <a:ea typeface="Calibri"/>
                <a:cs typeface="Calibri"/>
                <a:sym typeface="Calibri"/>
              </a:rPr>
              <a:t>Communications + </a:t>
            </a:r>
            <a:r>
              <a:rPr b="1" sz="2800">
                <a:solidFill>
                  <a:srgbClr val="9BD7E7"/>
                </a:solidFill>
                <a:latin typeface="Calibri"/>
                <a:ea typeface="Calibri"/>
                <a:cs typeface="Calibri"/>
                <a:sym typeface="Calibri"/>
              </a:rPr>
              <a:t>AD</a:t>
            </a:r>
            <a:r>
              <a:rPr b="1" sz="2800">
                <a:solidFill>
                  <a:srgbClr val="20419A"/>
                </a:solidFill>
                <a:latin typeface="Calibri"/>
                <a:ea typeface="Calibri"/>
                <a:cs typeface="Calibri"/>
                <a:sym typeface="Calibri"/>
              </a:rPr>
              <a:t>Surviellance</a:t>
            </a:r>
            <a:r>
              <a:rPr b="1" sz="2800">
                <a:solidFill>
                  <a:srgbClr val="9BD7E7"/>
                </a:solidFill>
                <a:latin typeface="Calibri"/>
                <a:ea typeface="Calibri"/>
                <a:cs typeface="Calibri"/>
                <a:sym typeface="Calibri"/>
              </a:rPr>
              <a:t>-C</a:t>
            </a:r>
            <a:endParaRPr b="1" sz="2800">
              <a:solidFill>
                <a:srgbClr val="9BD7E7"/>
              </a:solidFill>
              <a:latin typeface="Calibri"/>
              <a:ea typeface="Calibri"/>
              <a:cs typeface="Calibri"/>
              <a:sym typeface="Calibri"/>
            </a:endParaRPr>
          </a:p>
          <a:p>
            <a:pPr lvl="0" marL="1106311" indent="-1106311">
              <a:buClr>
                <a:srgbClr val="20419A"/>
              </a:buClr>
              <a:buSzPct val="100000"/>
              <a:buFont typeface="Arial"/>
              <a:buChar char="•"/>
            </a:pPr>
            <a:r>
              <a:rPr b="1" sz="2800">
                <a:solidFill>
                  <a:srgbClr val="20419A"/>
                </a:solidFill>
                <a:latin typeface="Calibri"/>
                <a:ea typeface="Calibri"/>
                <a:cs typeface="Calibri"/>
                <a:sym typeface="Calibri"/>
              </a:rPr>
              <a:t>CNS/ATM =&gt; Airspace Concept</a:t>
            </a:r>
            <a:endParaRPr b="1" sz="2800">
              <a:solidFill>
                <a:srgbClr val="20419A"/>
              </a:solidFill>
              <a:latin typeface="Calibri"/>
              <a:ea typeface="Calibri"/>
              <a:cs typeface="Calibri"/>
              <a:sym typeface="Calibri"/>
            </a:endParaRPr>
          </a:p>
          <a:p>
            <a:pPr lvl="0" marL="1106311" indent="-1106311">
              <a:buClr>
                <a:srgbClr val="20419A"/>
              </a:buClr>
              <a:buSzPct val="100000"/>
              <a:buFont typeface="Arial"/>
              <a:buChar char="•"/>
            </a:pPr>
            <a:r>
              <a:rPr b="1" sz="2800">
                <a:solidFill>
                  <a:srgbClr val="20419A"/>
                </a:solidFill>
                <a:latin typeface="Calibri"/>
                <a:ea typeface="Calibri"/>
                <a:cs typeface="Calibri"/>
                <a:sym typeface="Calibri"/>
              </a:rPr>
              <a:t>PBN(Doc 9613)+PBCS (Doc 9869) = Perf Based Airspace</a:t>
            </a:r>
          </a:p>
        </p:txBody>
      </p:sp>
      <p:sp>
        <p:nvSpPr>
          <p:cNvPr id="71" name="Shape 71"/>
          <p:cNvSpPr/>
          <p:nvPr/>
        </p:nvSpPr>
        <p:spPr>
          <a:xfrm>
            <a:off x="716650" y="5525084"/>
            <a:ext cx="7793581" cy="495301"/>
          </a:xfrm>
          <a:prstGeom prst="rect">
            <a:avLst/>
          </a:prstGeom>
          <a:ln w="12700">
            <a:miter lim="400000"/>
          </a:ln>
          <a:effectLst>
            <a:outerShdw sx="100000" sy="100000" kx="0" ky="0" algn="b" rotWithShape="0" blurRad="50800" dist="50800" dir="5400000">
              <a:srgbClr val="FFFFFF"/>
            </a:outerShdw>
          </a:effectLst>
          <a:extLst>
            <a:ext uri="{C572A759-6A51-4108-AA02-DFA0A04FC94B}">
              <ma14:wrappingTextBoxFlag xmlns:ma14="http://schemas.microsoft.com/office/mac/drawingml/2011/main" val="1"/>
            </a:ext>
          </a:extLst>
        </p:spPr>
        <p:txBody>
          <a:bodyPr lIns="0" tIns="0" rIns="0" bIns="0">
            <a:spAutoFit/>
          </a:bodyPr>
          <a:lstStyle>
            <a:lvl1pPr algn="ctr">
              <a:defRPr b="1" sz="3200">
                <a:solidFill>
                  <a:srgbClr val="C00000"/>
                </a:solidFill>
                <a:latin typeface="Calibri"/>
                <a:ea typeface="Calibri"/>
                <a:cs typeface="Calibri"/>
                <a:sym typeface="Calibri"/>
              </a:defRPr>
            </a:lvl1pPr>
          </a:lstStyle>
          <a:p>
            <a:pPr lvl="0">
              <a:defRPr b="0" sz="1800">
                <a:solidFill>
                  <a:srgbClr val="000000"/>
                </a:solidFill>
              </a:defRPr>
            </a:pPr>
            <a:r>
              <a:rPr b="1" sz="3200">
                <a:solidFill>
                  <a:srgbClr val="C00000"/>
                </a:solidFill>
              </a:rPr>
              <a:t>Harmonization, Interoperable</a:t>
            </a:r>
          </a:p>
        </p:txBody>
      </p:sp>
      <p:sp>
        <p:nvSpPr>
          <p:cNvPr id="72" name="Shape 72"/>
          <p:cNvSpPr/>
          <p:nvPr/>
        </p:nvSpPr>
        <p:spPr>
          <a:xfrm>
            <a:off x="-24967" y="160788"/>
            <a:ext cx="6286939" cy="4445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gn="ctr">
              <a:defRPr b="1" sz="2800">
                <a:solidFill>
                  <a:srgbClr val="FFFFFF"/>
                </a:solidFill>
                <a:latin typeface="Calibri"/>
                <a:ea typeface="Calibri"/>
                <a:cs typeface="Calibri"/>
                <a:sym typeface="Calibri"/>
              </a:defRPr>
            </a:lvl1pPr>
          </a:lstStyle>
          <a:p>
            <a:pPr lvl="0">
              <a:defRPr b="0" sz="1800">
                <a:solidFill>
                  <a:srgbClr val="000000"/>
                </a:solidFill>
              </a:defRPr>
            </a:pPr>
            <a:r>
              <a:rPr b="1" sz="2800">
                <a:solidFill>
                  <a:srgbClr val="FFFFFF"/>
                </a:solidFill>
              </a:rPr>
              <a:t>Challenges in PBN Implementation</a:t>
            </a:r>
          </a:p>
        </p:txBody>
      </p:sp>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6" name="Shape 76"/>
          <p:cNvSpPr/>
          <p:nvPr/>
        </p:nvSpPr>
        <p:spPr>
          <a:xfrm>
            <a:off x="431031" y="2132855"/>
            <a:ext cx="8712970" cy="27432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a:r>
              <a:rPr b="1" sz="2000">
                <a:solidFill>
                  <a:srgbClr val="20419A"/>
                </a:solidFill>
                <a:latin typeface="Calibri"/>
                <a:ea typeface="Calibri"/>
                <a:cs typeface="Calibri"/>
                <a:sym typeface="Calibri"/>
              </a:rPr>
              <a:t>B-RNAV, P-RNAV, RNAV 1, RNAV 2, RNAV 10, RNP 4, RNP 2, RNP 1, RNP 0.3, </a:t>
            </a:r>
            <a:endParaRPr b="1" sz="2000">
              <a:solidFill>
                <a:srgbClr val="20419A"/>
              </a:solidFill>
              <a:latin typeface="Calibri"/>
              <a:ea typeface="Calibri"/>
              <a:cs typeface="Calibri"/>
              <a:sym typeface="Calibri"/>
            </a:endParaRPr>
          </a:p>
          <a:p>
            <a:pPr lvl="0"/>
            <a:r>
              <a:rPr b="1" sz="2000">
                <a:solidFill>
                  <a:srgbClr val="20419A"/>
                </a:solidFill>
                <a:latin typeface="Calibri"/>
                <a:ea typeface="Calibri"/>
                <a:cs typeface="Calibri"/>
                <a:sym typeface="Calibri"/>
              </a:rPr>
              <a:t>RNP 0.1, RNP 10, GPS, GNSS, TSE, ANP</a:t>
            </a:r>
            <a:br>
              <a:rPr b="1" sz="2000">
                <a:solidFill>
                  <a:srgbClr val="20419A"/>
                </a:solidFill>
                <a:latin typeface="Calibri"/>
                <a:ea typeface="Calibri"/>
                <a:cs typeface="Calibri"/>
                <a:sym typeface="Calibri"/>
              </a:rPr>
            </a:br>
            <a:r>
              <a:rPr b="1" sz="2000">
                <a:solidFill>
                  <a:srgbClr val="20419A"/>
                </a:solidFill>
                <a:latin typeface="Calibri"/>
                <a:ea typeface="Calibri"/>
                <a:cs typeface="Calibri"/>
                <a:sym typeface="Calibri"/>
              </a:rPr>
              <a:t>RNP AR,   RNP AR APCH,   RNP SAAAR,   ADVANCED RNAV,   APV,   LTS,    OTS,   GLS,   RF,   FRT</a:t>
            </a:r>
            <a:br>
              <a:rPr b="1" sz="2000">
                <a:solidFill>
                  <a:srgbClr val="20419A"/>
                </a:solidFill>
                <a:latin typeface="Calibri"/>
                <a:ea typeface="Calibri"/>
                <a:cs typeface="Calibri"/>
                <a:sym typeface="Calibri"/>
              </a:rPr>
            </a:br>
            <a:r>
              <a:rPr b="1" sz="2000">
                <a:solidFill>
                  <a:srgbClr val="20419A"/>
                </a:solidFill>
                <a:latin typeface="Calibri"/>
                <a:ea typeface="Calibri"/>
                <a:cs typeface="Calibri"/>
                <a:sym typeface="Calibri"/>
              </a:rPr>
              <a:t>ABAS,  GRAS,   GBAS,   SBAS,   BARO-VNAV,   LNAV,   RAIM,   LPV,   RNAV GPS,</a:t>
            </a:r>
            <a:endParaRPr b="1" sz="2000">
              <a:solidFill>
                <a:srgbClr val="20419A"/>
              </a:solidFill>
              <a:latin typeface="Calibri"/>
              <a:ea typeface="Calibri"/>
              <a:cs typeface="Calibri"/>
              <a:sym typeface="Calibri"/>
            </a:endParaRPr>
          </a:p>
          <a:p>
            <a:pPr lvl="0"/>
            <a:r>
              <a:rPr b="1" sz="2000">
                <a:solidFill>
                  <a:srgbClr val="20419A"/>
                </a:solidFill>
                <a:latin typeface="Calibri"/>
                <a:ea typeface="Calibri"/>
                <a:cs typeface="Calibri"/>
                <a:sym typeface="Calibri"/>
              </a:rPr>
              <a:t>RNAV VISUAL</a:t>
            </a:r>
            <a:br>
              <a:rPr b="1" sz="2000">
                <a:solidFill>
                  <a:srgbClr val="20419A"/>
                </a:solidFill>
                <a:latin typeface="Calibri"/>
                <a:ea typeface="Calibri"/>
                <a:cs typeface="Calibri"/>
                <a:sym typeface="Calibri"/>
              </a:rPr>
            </a:br>
            <a:br>
              <a:rPr b="1" sz="2000">
                <a:solidFill>
                  <a:srgbClr val="20419A"/>
                </a:solidFill>
                <a:latin typeface="Calibri"/>
                <a:ea typeface="Calibri"/>
                <a:cs typeface="Calibri"/>
                <a:sym typeface="Calibri"/>
              </a:rPr>
            </a:br>
            <a:br>
              <a:rPr b="1" sz="2000">
                <a:solidFill>
                  <a:srgbClr val="20419A"/>
                </a:solidFill>
                <a:latin typeface="Calibri"/>
                <a:ea typeface="Calibri"/>
                <a:cs typeface="Calibri"/>
                <a:sym typeface="Calibri"/>
              </a:rPr>
            </a:br>
            <a:r>
              <a:rPr b="1" sz="2000">
                <a:solidFill>
                  <a:srgbClr val="20419A"/>
                </a:solidFill>
                <a:latin typeface="Calibri"/>
                <a:ea typeface="Calibri"/>
                <a:cs typeface="Calibri"/>
                <a:sym typeface="Calibri"/>
              </a:rPr>
              <a:t>	abbreviations are to appear everywhere and confuse people</a:t>
            </a:r>
          </a:p>
        </p:txBody>
      </p:sp>
      <p:sp>
        <p:nvSpPr>
          <p:cNvPr id="77" name="Shape 77"/>
          <p:cNvSpPr/>
          <p:nvPr/>
        </p:nvSpPr>
        <p:spPr>
          <a:xfrm>
            <a:off x="1224135" y="5805263"/>
            <a:ext cx="7001451" cy="4445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a:r>
              <a:rPr b="1" sz="2800">
                <a:solidFill>
                  <a:srgbClr val="20419A"/>
                </a:solidFill>
                <a:latin typeface="Calibri"/>
                <a:ea typeface="Calibri"/>
                <a:cs typeface="Calibri"/>
                <a:sym typeface="Calibri"/>
              </a:rPr>
              <a:t>	Confusing? </a:t>
            </a:r>
            <a:r>
              <a:rPr b="1" sz="2800">
                <a:solidFill>
                  <a:srgbClr val="923A14"/>
                </a:solidFill>
                <a:latin typeface="Calibri"/>
                <a:ea typeface="Calibri"/>
                <a:cs typeface="Calibri"/>
                <a:sym typeface="Calibri"/>
              </a:rPr>
              <a:t>Proper</a:t>
            </a:r>
            <a:r>
              <a:rPr b="1" sz="2800">
                <a:solidFill>
                  <a:srgbClr val="20419A"/>
                </a:solidFill>
                <a:latin typeface="Calibri"/>
                <a:ea typeface="Calibri"/>
                <a:cs typeface="Calibri"/>
                <a:sym typeface="Calibri"/>
              </a:rPr>
              <a:t> Training Required</a:t>
            </a:r>
          </a:p>
        </p:txBody>
      </p:sp>
      <p:sp>
        <p:nvSpPr>
          <p:cNvPr id="78" name="Shape 78"/>
          <p:cNvSpPr/>
          <p:nvPr/>
        </p:nvSpPr>
        <p:spPr>
          <a:xfrm>
            <a:off x="37628" y="154789"/>
            <a:ext cx="6264699" cy="4445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gn="ctr">
              <a:defRPr b="1" sz="2800">
                <a:solidFill>
                  <a:srgbClr val="FFFFFF"/>
                </a:solidFill>
                <a:latin typeface="Calibri"/>
                <a:ea typeface="Calibri"/>
                <a:cs typeface="Calibri"/>
                <a:sym typeface="Calibri"/>
              </a:defRPr>
            </a:lvl1pPr>
          </a:lstStyle>
          <a:p>
            <a:pPr lvl="0">
              <a:defRPr b="0" sz="1800">
                <a:solidFill>
                  <a:srgbClr val="000000"/>
                </a:solidFill>
              </a:defRPr>
            </a:pPr>
            <a:r>
              <a:rPr b="1" sz="2800">
                <a:solidFill>
                  <a:srgbClr val="FFFFFF"/>
                </a:solidFill>
              </a:rPr>
              <a:t>Challenges in PBN Implementation</a:t>
            </a:r>
          </a:p>
        </p:txBody>
      </p:sp>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82" name="image1.png"/>
          <p:cNvPicPr/>
          <p:nvPr/>
        </p:nvPicPr>
        <p:blipFill>
          <a:blip r:embed="rId2">
            <a:extLst/>
          </a:blip>
          <a:stretch>
            <a:fillRect/>
          </a:stretch>
        </p:blipFill>
        <p:spPr>
          <a:xfrm>
            <a:off x="35827" y="2892662"/>
            <a:ext cx="9144001" cy="1924052"/>
          </a:xfrm>
          <a:prstGeom prst="rect">
            <a:avLst/>
          </a:prstGeom>
          <a:ln w="12700">
            <a:miter lim="400000"/>
          </a:ln>
        </p:spPr>
      </p:pic>
      <p:sp>
        <p:nvSpPr>
          <p:cNvPr id="83" name="Shape 83"/>
          <p:cNvSpPr/>
          <p:nvPr/>
        </p:nvSpPr>
        <p:spPr>
          <a:xfrm>
            <a:off x="899591" y="1649837"/>
            <a:ext cx="7793581" cy="7137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lgn="ctr">
              <a:defRPr b="1" sz="4000">
                <a:solidFill>
                  <a:srgbClr val="20419A"/>
                </a:solidFill>
                <a:latin typeface="Calibri"/>
                <a:ea typeface="Calibri"/>
                <a:cs typeface="Calibri"/>
                <a:sym typeface="Calibri"/>
              </a:defRPr>
            </a:lvl1pPr>
          </a:lstStyle>
          <a:p>
            <a:pPr lvl="0">
              <a:defRPr b="0" sz="1800">
                <a:solidFill>
                  <a:srgbClr val="000000"/>
                </a:solidFill>
              </a:defRPr>
            </a:pPr>
            <a:r>
              <a:rPr b="1" sz="4000">
                <a:solidFill>
                  <a:srgbClr val="20419A"/>
                </a:solidFill>
              </a:rPr>
              <a:t>Lack of Knowledge</a:t>
            </a:r>
          </a:p>
        </p:txBody>
      </p:sp>
      <p:sp>
        <p:nvSpPr>
          <p:cNvPr id="84" name="Shape 84"/>
          <p:cNvSpPr/>
          <p:nvPr/>
        </p:nvSpPr>
        <p:spPr>
          <a:xfrm>
            <a:off x="-61228" y="428758"/>
            <a:ext cx="6302384" cy="4445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defRPr b="1" sz="2800">
                <a:solidFill>
                  <a:srgbClr val="FFFFFF"/>
                </a:solidFill>
                <a:latin typeface="Calibri"/>
                <a:ea typeface="Calibri"/>
                <a:cs typeface="Calibri"/>
                <a:sym typeface="Calibri"/>
              </a:defRPr>
            </a:lvl1pPr>
          </a:lstStyle>
          <a:p>
            <a:pPr lvl="0">
              <a:defRPr b="0" sz="1800">
                <a:solidFill>
                  <a:srgbClr val="000000"/>
                </a:solidFill>
              </a:defRPr>
            </a:pPr>
            <a:r>
              <a:rPr b="1" sz="2800">
                <a:solidFill>
                  <a:srgbClr val="FFFFFF"/>
                </a:solidFill>
              </a:rPr>
              <a:t>Challenges in PBN Implementation</a:t>
            </a:r>
          </a:p>
        </p:txBody>
      </p:sp>
      <p:sp>
        <p:nvSpPr>
          <p:cNvPr id="85" name="Shape 85"/>
          <p:cNvSpPr/>
          <p:nvPr/>
        </p:nvSpPr>
        <p:spPr>
          <a:xfrm>
            <a:off x="395536" y="2926781"/>
            <a:ext cx="8138746" cy="13208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marL="457200" indent="-457200">
              <a:buSzPct val="100000"/>
              <a:buFont typeface="Arial"/>
              <a:buChar char="•"/>
            </a:pPr>
            <a:endParaRPr sz="2800">
              <a:latin typeface="Verdana Bold"/>
              <a:ea typeface="Verdana Bold"/>
              <a:cs typeface="Verdana Bold"/>
              <a:sym typeface="Verdana Bold"/>
            </a:endParaRPr>
          </a:p>
          <a:p>
            <a:pPr lvl="0"/>
            <a:r>
              <a:rPr b="1" sz="2800">
                <a:solidFill>
                  <a:srgbClr val="20419A"/>
                </a:solidFill>
                <a:latin typeface="Calibri"/>
                <a:ea typeface="Calibri"/>
                <a:cs typeface="Calibri"/>
                <a:sym typeface="Calibri"/>
              </a:rPr>
              <a:t>	non-representative study among pilots in Germany shows big uncertainties on PBN operations:</a:t>
            </a:r>
          </a:p>
        </p:txBody>
      </p:sp>
      <p:sp>
        <p:nvSpPr>
          <p:cNvPr id="86" name="Shape 86"/>
          <p:cNvSpPr/>
          <p:nvPr/>
        </p:nvSpPr>
        <p:spPr>
          <a:xfrm>
            <a:off x="395535" y="5355213"/>
            <a:ext cx="7888442" cy="884436"/>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marL="457200" indent="-457200">
              <a:buSzPct val="100000"/>
              <a:buFont typeface="Arial"/>
              <a:buChar char="•"/>
            </a:pPr>
            <a:endParaRPr sz="2800">
              <a:latin typeface="Verdana Bold"/>
              <a:ea typeface="Verdana Bold"/>
              <a:cs typeface="Verdana Bold"/>
              <a:sym typeface="Verdana Bold"/>
            </a:endParaRPr>
          </a:p>
          <a:p>
            <a:pPr lvl="0"/>
            <a:r>
              <a:rPr b="1" sz="2800">
                <a:solidFill>
                  <a:srgbClr val="20419A"/>
                </a:solidFill>
                <a:latin typeface="Calibri"/>
                <a:ea typeface="Calibri"/>
                <a:cs typeface="Calibri"/>
                <a:sym typeface="Calibri"/>
              </a:rPr>
              <a:t>Some examples</a:t>
            </a:r>
            <a:r>
              <a:rPr sz="2800">
                <a:latin typeface="Verdana Bold"/>
                <a:ea typeface="Verdana Bold"/>
                <a:cs typeface="Verdana Bold"/>
                <a:sym typeface="Verdana Bold"/>
              </a:rPr>
              <a:t>…</a:t>
            </a:r>
          </a:p>
        </p:txBody>
      </p:sp>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88" name="image1.png"/>
          <p:cNvPicPr/>
          <p:nvPr/>
        </p:nvPicPr>
        <p:blipFill>
          <a:blip r:embed="rId2">
            <a:extLst/>
          </a:blip>
          <a:stretch>
            <a:fillRect/>
          </a:stretch>
        </p:blipFill>
        <p:spPr>
          <a:xfrm>
            <a:off x="35827" y="2892662"/>
            <a:ext cx="9144001" cy="1924052"/>
          </a:xfrm>
          <a:prstGeom prst="rect">
            <a:avLst/>
          </a:prstGeom>
          <a:ln w="12700">
            <a:miter lim="400000"/>
          </a:ln>
        </p:spPr>
      </p:pic>
      <p:sp>
        <p:nvSpPr>
          <p:cNvPr id="89" name="Shape 89"/>
          <p:cNvSpPr/>
          <p:nvPr/>
        </p:nvSpPr>
        <p:spPr>
          <a:xfrm>
            <a:off x="899591" y="1649837"/>
            <a:ext cx="7793581" cy="6223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gn="ctr">
              <a:defRPr b="1" sz="4000">
                <a:solidFill>
                  <a:srgbClr val="20419A"/>
                </a:solidFill>
                <a:latin typeface="Calibri"/>
                <a:ea typeface="Calibri"/>
                <a:cs typeface="Calibri"/>
                <a:sym typeface="Calibri"/>
              </a:defRPr>
            </a:lvl1pPr>
          </a:lstStyle>
          <a:p>
            <a:pPr lvl="0">
              <a:defRPr b="0" sz="1800">
                <a:solidFill>
                  <a:srgbClr val="000000"/>
                </a:solidFill>
              </a:defRPr>
            </a:pPr>
            <a:r>
              <a:rPr b="1" sz="4000">
                <a:solidFill>
                  <a:srgbClr val="20419A"/>
                </a:solidFill>
              </a:rPr>
              <a:t>Lack of Knowledge</a:t>
            </a:r>
          </a:p>
        </p:txBody>
      </p:sp>
      <p:sp>
        <p:nvSpPr>
          <p:cNvPr id="90" name="Shape 90"/>
          <p:cNvSpPr/>
          <p:nvPr/>
        </p:nvSpPr>
        <p:spPr>
          <a:xfrm>
            <a:off x="477276" y="2919968"/>
            <a:ext cx="8261102" cy="17780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a:r>
              <a:rPr b="1" sz="2800">
                <a:solidFill>
                  <a:srgbClr val="20419A"/>
                </a:solidFill>
                <a:latin typeface="Calibri"/>
                <a:ea typeface="Calibri"/>
                <a:cs typeface="Calibri"/>
                <a:sym typeface="Calibri"/>
              </a:rPr>
              <a:t>There are different RNAV/RNP:</a:t>
            </a:r>
            <a:br>
              <a:rPr b="1" sz="2800">
                <a:solidFill>
                  <a:srgbClr val="20419A"/>
                </a:solidFill>
                <a:latin typeface="Calibri"/>
                <a:ea typeface="Calibri"/>
                <a:cs typeface="Calibri"/>
                <a:sym typeface="Calibri"/>
              </a:rPr>
            </a:br>
            <a:r>
              <a:rPr b="1" sz="2800">
                <a:solidFill>
                  <a:srgbClr val="20419A"/>
                </a:solidFill>
                <a:latin typeface="Calibri"/>
                <a:ea typeface="Calibri"/>
                <a:cs typeface="Calibri"/>
                <a:sym typeface="Calibri"/>
              </a:rPr>
              <a:t>* YES			98 % </a:t>
            </a:r>
            <a:r>
              <a:rPr sz="2800">
                <a:solidFill>
                  <a:srgbClr val="20419A"/>
                </a:solidFill>
                <a:latin typeface="Calibri"/>
                <a:ea typeface="Calibri"/>
                <a:cs typeface="Calibri"/>
                <a:sym typeface="Calibri"/>
              </a:rPr>
              <a:t>&lt;- correct</a:t>
            </a:r>
            <a:br>
              <a:rPr sz="2800">
                <a:solidFill>
                  <a:srgbClr val="20419A"/>
                </a:solidFill>
                <a:latin typeface="Calibri"/>
                <a:ea typeface="Calibri"/>
                <a:cs typeface="Calibri"/>
                <a:sym typeface="Calibri"/>
              </a:rPr>
            </a:br>
            <a:r>
              <a:rPr b="1" sz="2800">
                <a:solidFill>
                  <a:srgbClr val="20419A"/>
                </a:solidFill>
                <a:latin typeface="Calibri"/>
                <a:ea typeface="Calibri"/>
                <a:cs typeface="Calibri"/>
                <a:sym typeface="Calibri"/>
              </a:rPr>
              <a:t>* NO			1 %</a:t>
            </a:r>
            <a:br>
              <a:rPr b="1" sz="2800">
                <a:solidFill>
                  <a:srgbClr val="20419A"/>
                </a:solidFill>
                <a:latin typeface="Calibri"/>
                <a:ea typeface="Calibri"/>
                <a:cs typeface="Calibri"/>
                <a:sym typeface="Calibri"/>
              </a:rPr>
            </a:br>
            <a:r>
              <a:rPr b="1" sz="2800">
                <a:solidFill>
                  <a:srgbClr val="20419A"/>
                </a:solidFill>
                <a:latin typeface="Calibri"/>
                <a:ea typeface="Calibri"/>
                <a:cs typeface="Calibri"/>
                <a:sym typeface="Calibri"/>
              </a:rPr>
              <a:t>* DON’T KNOW	1 %</a:t>
            </a:r>
          </a:p>
        </p:txBody>
      </p:sp>
      <p:sp>
        <p:nvSpPr>
          <p:cNvPr id="91" name="Shape 91"/>
          <p:cNvSpPr/>
          <p:nvPr/>
        </p:nvSpPr>
        <p:spPr>
          <a:xfrm>
            <a:off x="-61228" y="428758"/>
            <a:ext cx="6302384" cy="4445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defRPr b="1" sz="2800">
                <a:solidFill>
                  <a:srgbClr val="FFFFFF"/>
                </a:solidFill>
                <a:latin typeface="Calibri"/>
                <a:ea typeface="Calibri"/>
                <a:cs typeface="Calibri"/>
                <a:sym typeface="Calibri"/>
              </a:defRPr>
            </a:lvl1pPr>
          </a:lstStyle>
          <a:p>
            <a:pPr lvl="0">
              <a:defRPr b="0" sz="1800">
                <a:solidFill>
                  <a:srgbClr val="000000"/>
                </a:solidFill>
              </a:defRPr>
            </a:pPr>
            <a:r>
              <a:rPr b="1" sz="2800">
                <a:solidFill>
                  <a:srgbClr val="FFFFFF"/>
                </a:solidFill>
              </a:rPr>
              <a:t>Challenges in PBN Implementation</a:t>
            </a:r>
          </a:p>
        </p:txBody>
      </p:sp>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93" name="image1.png"/>
          <p:cNvPicPr/>
          <p:nvPr/>
        </p:nvPicPr>
        <p:blipFill>
          <a:blip r:embed="rId2">
            <a:extLst/>
          </a:blip>
          <a:stretch>
            <a:fillRect/>
          </a:stretch>
        </p:blipFill>
        <p:spPr>
          <a:xfrm>
            <a:off x="35827" y="2892662"/>
            <a:ext cx="9144001" cy="1924052"/>
          </a:xfrm>
          <a:prstGeom prst="rect">
            <a:avLst/>
          </a:prstGeom>
          <a:ln w="12700">
            <a:miter lim="400000"/>
          </a:ln>
        </p:spPr>
      </p:pic>
      <p:sp>
        <p:nvSpPr>
          <p:cNvPr id="94" name="Shape 94"/>
          <p:cNvSpPr/>
          <p:nvPr/>
        </p:nvSpPr>
        <p:spPr>
          <a:xfrm>
            <a:off x="899591" y="1649837"/>
            <a:ext cx="7793581" cy="6223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gn="ctr">
              <a:defRPr b="1" sz="4000">
                <a:solidFill>
                  <a:srgbClr val="20419A"/>
                </a:solidFill>
                <a:latin typeface="Calibri"/>
                <a:ea typeface="Calibri"/>
                <a:cs typeface="Calibri"/>
                <a:sym typeface="Calibri"/>
              </a:defRPr>
            </a:lvl1pPr>
          </a:lstStyle>
          <a:p>
            <a:pPr lvl="0">
              <a:defRPr b="0" sz="1800">
                <a:solidFill>
                  <a:srgbClr val="000000"/>
                </a:solidFill>
              </a:defRPr>
            </a:pPr>
            <a:r>
              <a:rPr b="1" sz="4000">
                <a:solidFill>
                  <a:srgbClr val="20419A"/>
                </a:solidFill>
              </a:rPr>
              <a:t>Lack of Knowledge</a:t>
            </a:r>
          </a:p>
        </p:txBody>
      </p:sp>
      <p:sp>
        <p:nvSpPr>
          <p:cNvPr id="95" name="Shape 95"/>
          <p:cNvSpPr/>
          <p:nvPr/>
        </p:nvSpPr>
        <p:spPr>
          <a:xfrm>
            <a:off x="-61228" y="428758"/>
            <a:ext cx="6302384" cy="4445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defRPr b="1" sz="2800">
                <a:solidFill>
                  <a:srgbClr val="FFFFFF"/>
                </a:solidFill>
                <a:latin typeface="Calibri"/>
                <a:ea typeface="Calibri"/>
                <a:cs typeface="Calibri"/>
                <a:sym typeface="Calibri"/>
              </a:defRPr>
            </a:lvl1pPr>
          </a:lstStyle>
          <a:p>
            <a:pPr lvl="0">
              <a:defRPr b="0" sz="1800">
                <a:solidFill>
                  <a:srgbClr val="000000"/>
                </a:solidFill>
              </a:defRPr>
            </a:pPr>
            <a:r>
              <a:rPr b="1" sz="2800">
                <a:solidFill>
                  <a:srgbClr val="FFFFFF"/>
                </a:solidFill>
              </a:rPr>
              <a:t>Challenges in PBN Implementation</a:t>
            </a:r>
          </a:p>
        </p:txBody>
      </p:sp>
      <p:sp>
        <p:nvSpPr>
          <p:cNvPr id="96" name="Shape 96"/>
          <p:cNvSpPr/>
          <p:nvPr/>
        </p:nvSpPr>
        <p:spPr>
          <a:xfrm>
            <a:off x="535212" y="2919968"/>
            <a:ext cx="8145230" cy="17780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a:r>
              <a:rPr b="1" sz="2800">
                <a:solidFill>
                  <a:srgbClr val="20419A"/>
                </a:solidFill>
                <a:latin typeface="Calibri"/>
                <a:ea typeface="Calibri"/>
                <a:cs typeface="Calibri"/>
                <a:sym typeface="Calibri"/>
              </a:rPr>
              <a:t>To use RNAV/RNP one needs approval?:</a:t>
            </a:r>
            <a:br>
              <a:rPr b="1" sz="2800">
                <a:solidFill>
                  <a:srgbClr val="20419A"/>
                </a:solidFill>
                <a:latin typeface="Calibri"/>
                <a:ea typeface="Calibri"/>
                <a:cs typeface="Calibri"/>
                <a:sym typeface="Calibri"/>
              </a:rPr>
            </a:br>
            <a:r>
              <a:rPr b="1" sz="2800">
                <a:solidFill>
                  <a:srgbClr val="20419A"/>
                </a:solidFill>
                <a:latin typeface="Calibri"/>
                <a:ea typeface="Calibri"/>
                <a:cs typeface="Calibri"/>
                <a:sym typeface="Calibri"/>
              </a:rPr>
              <a:t>* YES			62 % </a:t>
            </a:r>
            <a:r>
              <a:rPr sz="2800">
                <a:solidFill>
                  <a:srgbClr val="20419A"/>
                </a:solidFill>
                <a:latin typeface="Calibri"/>
                <a:ea typeface="Calibri"/>
                <a:cs typeface="Calibri"/>
                <a:sym typeface="Calibri"/>
              </a:rPr>
              <a:t>&lt;- correct</a:t>
            </a:r>
            <a:br>
              <a:rPr sz="2800">
                <a:solidFill>
                  <a:srgbClr val="20419A"/>
                </a:solidFill>
                <a:latin typeface="Calibri"/>
                <a:ea typeface="Calibri"/>
                <a:cs typeface="Calibri"/>
                <a:sym typeface="Calibri"/>
              </a:rPr>
            </a:br>
            <a:r>
              <a:rPr b="1" sz="2800">
                <a:solidFill>
                  <a:srgbClr val="20419A"/>
                </a:solidFill>
                <a:latin typeface="Calibri"/>
                <a:ea typeface="Calibri"/>
                <a:cs typeface="Calibri"/>
                <a:sym typeface="Calibri"/>
              </a:rPr>
              <a:t>* NO			31 % </a:t>
            </a:r>
            <a:br>
              <a:rPr b="1" sz="2800">
                <a:solidFill>
                  <a:srgbClr val="20419A"/>
                </a:solidFill>
                <a:latin typeface="Calibri"/>
                <a:ea typeface="Calibri"/>
                <a:cs typeface="Calibri"/>
                <a:sym typeface="Calibri"/>
              </a:rPr>
            </a:br>
            <a:r>
              <a:rPr b="1" sz="2800">
                <a:solidFill>
                  <a:srgbClr val="20419A"/>
                </a:solidFill>
                <a:latin typeface="Calibri"/>
                <a:ea typeface="Calibri"/>
                <a:cs typeface="Calibri"/>
                <a:sym typeface="Calibri"/>
              </a:rPr>
              <a:t>* DON’T KNOW	7 %</a:t>
            </a:r>
          </a:p>
        </p:txBody>
      </p:sp>
    </p:spTree>
  </p:cSld>
  <p:clrMapOvr>
    <a:masterClrMapping/>
  </p:clrMapOvr>
  <p:transitio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98" name="image1.png"/>
          <p:cNvPicPr/>
          <p:nvPr/>
        </p:nvPicPr>
        <p:blipFill>
          <a:blip r:embed="rId3">
            <a:extLst/>
          </a:blip>
          <a:stretch>
            <a:fillRect/>
          </a:stretch>
        </p:blipFill>
        <p:spPr>
          <a:xfrm>
            <a:off x="35827" y="2892662"/>
            <a:ext cx="9144001" cy="1924052"/>
          </a:xfrm>
          <a:prstGeom prst="rect">
            <a:avLst/>
          </a:prstGeom>
          <a:ln w="12700">
            <a:miter lim="400000"/>
          </a:ln>
        </p:spPr>
      </p:pic>
      <p:sp>
        <p:nvSpPr>
          <p:cNvPr id="99" name="Shape 99"/>
          <p:cNvSpPr/>
          <p:nvPr/>
        </p:nvSpPr>
        <p:spPr>
          <a:xfrm>
            <a:off x="899591" y="1649837"/>
            <a:ext cx="7793581" cy="6223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gn="ctr">
              <a:defRPr b="1" sz="4000">
                <a:solidFill>
                  <a:srgbClr val="20419A"/>
                </a:solidFill>
                <a:latin typeface="Calibri"/>
                <a:ea typeface="Calibri"/>
                <a:cs typeface="Calibri"/>
                <a:sym typeface="Calibri"/>
              </a:defRPr>
            </a:lvl1pPr>
          </a:lstStyle>
          <a:p>
            <a:pPr lvl="0">
              <a:defRPr b="0" sz="1800">
                <a:solidFill>
                  <a:srgbClr val="000000"/>
                </a:solidFill>
              </a:defRPr>
            </a:pPr>
            <a:r>
              <a:rPr b="1" sz="4000">
                <a:solidFill>
                  <a:srgbClr val="20419A"/>
                </a:solidFill>
              </a:rPr>
              <a:t>Lack of Knowledge</a:t>
            </a:r>
          </a:p>
        </p:txBody>
      </p:sp>
      <p:sp>
        <p:nvSpPr>
          <p:cNvPr id="100" name="Shape 100"/>
          <p:cNvSpPr/>
          <p:nvPr/>
        </p:nvSpPr>
        <p:spPr>
          <a:xfrm>
            <a:off x="-61228" y="428758"/>
            <a:ext cx="6302384" cy="4445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defRPr b="1" sz="2800">
                <a:solidFill>
                  <a:srgbClr val="FFFFFF"/>
                </a:solidFill>
                <a:latin typeface="Calibri"/>
                <a:ea typeface="Calibri"/>
                <a:cs typeface="Calibri"/>
                <a:sym typeface="Calibri"/>
              </a:defRPr>
            </a:lvl1pPr>
          </a:lstStyle>
          <a:p>
            <a:pPr lvl="0">
              <a:defRPr b="0" sz="1800">
                <a:solidFill>
                  <a:srgbClr val="000000"/>
                </a:solidFill>
              </a:defRPr>
            </a:pPr>
            <a:r>
              <a:rPr b="1" sz="2800">
                <a:solidFill>
                  <a:srgbClr val="FFFFFF"/>
                </a:solidFill>
              </a:rPr>
              <a:t>Challenges in PBN Implementation</a:t>
            </a:r>
          </a:p>
        </p:txBody>
      </p:sp>
      <p:sp>
        <p:nvSpPr>
          <p:cNvPr id="101" name="Shape 101"/>
          <p:cNvSpPr/>
          <p:nvPr/>
        </p:nvSpPr>
        <p:spPr>
          <a:xfrm>
            <a:off x="663606" y="2872184"/>
            <a:ext cx="7888442" cy="17780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a:r>
              <a:rPr b="1" sz="2800">
                <a:solidFill>
                  <a:srgbClr val="20419A"/>
                </a:solidFill>
                <a:latin typeface="Calibri"/>
                <a:ea typeface="Calibri"/>
                <a:cs typeface="Calibri"/>
                <a:sym typeface="Calibri"/>
              </a:rPr>
              <a:t>RNAV 5 is required all over Europe:</a:t>
            </a:r>
            <a:br>
              <a:rPr b="1" sz="2800">
                <a:solidFill>
                  <a:srgbClr val="20419A"/>
                </a:solidFill>
                <a:latin typeface="Calibri"/>
                <a:ea typeface="Calibri"/>
                <a:cs typeface="Calibri"/>
                <a:sym typeface="Calibri"/>
              </a:rPr>
            </a:br>
            <a:r>
              <a:rPr b="1" sz="2800">
                <a:solidFill>
                  <a:srgbClr val="20419A"/>
                </a:solidFill>
                <a:latin typeface="Calibri"/>
                <a:ea typeface="Calibri"/>
                <a:cs typeface="Calibri"/>
                <a:sym typeface="Calibri"/>
              </a:rPr>
              <a:t>* YES			29 %</a:t>
            </a:r>
            <a:br>
              <a:rPr b="1" sz="2800">
                <a:solidFill>
                  <a:srgbClr val="20419A"/>
                </a:solidFill>
                <a:latin typeface="Calibri"/>
                <a:ea typeface="Calibri"/>
                <a:cs typeface="Calibri"/>
                <a:sym typeface="Calibri"/>
              </a:rPr>
            </a:br>
            <a:r>
              <a:rPr b="1" sz="2800">
                <a:solidFill>
                  <a:srgbClr val="20419A"/>
                </a:solidFill>
                <a:latin typeface="Calibri"/>
                <a:ea typeface="Calibri"/>
                <a:cs typeface="Calibri"/>
                <a:sym typeface="Calibri"/>
              </a:rPr>
              <a:t>* NO			44 % </a:t>
            </a:r>
            <a:r>
              <a:rPr sz="2800">
                <a:solidFill>
                  <a:srgbClr val="20419A"/>
                </a:solidFill>
                <a:latin typeface="Calibri"/>
                <a:ea typeface="Calibri"/>
                <a:cs typeface="Calibri"/>
                <a:sym typeface="Calibri"/>
              </a:rPr>
              <a:t>&lt;- correct</a:t>
            </a:r>
            <a:br>
              <a:rPr sz="2800">
                <a:solidFill>
                  <a:srgbClr val="20419A"/>
                </a:solidFill>
                <a:latin typeface="Calibri"/>
                <a:ea typeface="Calibri"/>
                <a:cs typeface="Calibri"/>
                <a:sym typeface="Calibri"/>
              </a:rPr>
            </a:br>
            <a:r>
              <a:rPr b="1" sz="2800">
                <a:solidFill>
                  <a:srgbClr val="20419A"/>
                </a:solidFill>
                <a:latin typeface="Calibri"/>
                <a:ea typeface="Calibri"/>
                <a:cs typeface="Calibri"/>
                <a:sym typeface="Calibri"/>
              </a:rPr>
              <a:t>* DON’T KNOW	28 %</a:t>
            </a:r>
          </a:p>
        </p:txBody>
      </p:sp>
    </p:spTree>
  </p:cSld>
  <p:clrMapOvr>
    <a:masterClrMapping/>
  </p:clrMapOvr>
  <p:transition spd="med" advClick="1"/>
</p:sld>
</file>

<file path=ppt/theme/theme1.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1D9A78"/>
      </a:accent1>
      <a:accent2>
        <a:srgbClr val="8BC145"/>
      </a:accent2>
      <a:accent3>
        <a:srgbClr val="36AFCE"/>
      </a:accent3>
      <a:accent4>
        <a:srgbClr val="1D6FA9"/>
      </a:accent4>
      <a:accent5>
        <a:srgbClr val="B74919"/>
      </a:accent5>
      <a:accent6>
        <a:srgbClr val="F19D19"/>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1D9A78"/>
          </a:solidFill>
          <a:prstDash val="solid"/>
          <a:bevel/>
        </a:ln>
        <a:effectLst/>
      </a:spPr>
      <a:bodyPr rot="0" spcFirstLastPara="1" vertOverflow="overflow" horzOverflow="overflow" vert="horz" wrap="square" lIns="45718" tIns="45718" rIns="45718" bIns="45718" numCol="1" spcCol="38100" rtlCol="0" anchor="ctr"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venir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1D9A78"/>
          </a:solidFill>
          <a:prstDash val="solid"/>
          <a:bevel/>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venir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1D9A78"/>
      </a:accent1>
      <a:accent2>
        <a:srgbClr val="8BC145"/>
      </a:accent2>
      <a:accent3>
        <a:srgbClr val="36AFCE"/>
      </a:accent3>
      <a:accent4>
        <a:srgbClr val="1D6FA9"/>
      </a:accent4>
      <a:accent5>
        <a:srgbClr val="B74919"/>
      </a:accent5>
      <a:accent6>
        <a:srgbClr val="F19D19"/>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1D9A78"/>
          </a:solidFill>
          <a:prstDash val="solid"/>
          <a:bevel/>
        </a:ln>
        <a:effectLst/>
      </a:spPr>
      <a:bodyPr rot="0" spcFirstLastPara="1" vertOverflow="overflow" horzOverflow="overflow" vert="horz" wrap="square" lIns="45718" tIns="45718" rIns="45718" bIns="45718" numCol="1" spcCol="38100" rtlCol="0" anchor="ctr"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venir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1D9A78"/>
          </a:solidFill>
          <a:prstDash val="solid"/>
          <a:bevel/>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venir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01BD9EE357114084A1A197DB4FC354" ma:contentTypeVersion="5" ma:contentTypeDescription="Create a new document." ma:contentTypeScope="" ma:versionID="7e67836c0b9aba9a4c14681921e578b0">
  <xsd:schema xmlns:xsd="http://www.w3.org/2001/XMLSchema" xmlns:xs="http://www.w3.org/2001/XMLSchema" xmlns:p="http://schemas.microsoft.com/office/2006/metadata/properties" xmlns:ns2="2b0c29a6-a2e0-472b-bfb4-397922b0132f" targetNamespace="http://schemas.microsoft.com/office/2006/metadata/properties" ma:root="true" ma:fieldsID="5c84928c2a5c4de300c71ae487b21fdc" ns2:_="">
    <xsd:import namespace="2b0c29a6-a2e0-472b-bfb4-397922b0132f"/>
    <xsd:element name="properties">
      <xsd:complexType>
        <xsd:sequence>
          <xsd:element name="documentManagement">
            <xsd:complexType>
              <xsd:all>
                <xsd:element ref="ns2:Number" minOccurs="0"/>
                <xsd:element ref="ns2:Update_x0020_Date" minOccurs="0"/>
                <xsd:element ref="ns2:Presenter" minOccurs="0"/>
                <xsd:element ref="ns2:Category" minOccurs="0"/>
                <xsd:element ref="ns2:Type_x0020_Na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0c29a6-a2e0-472b-bfb4-397922b0132f" elementFormDefault="qualified">
    <xsd:import namespace="http://schemas.microsoft.com/office/2006/documentManagement/types"/>
    <xsd:import namespace="http://schemas.microsoft.com/office/infopath/2007/PartnerControls"/>
    <xsd:element name="Number" ma:index="8" nillable="true" ma:displayName="Number" ma:internalName="Number">
      <xsd:simpleType>
        <xsd:restriction base="dms:Text">
          <xsd:maxLength value="255"/>
        </xsd:restriction>
      </xsd:simpleType>
    </xsd:element>
    <xsd:element name="Update_x0020_Date" ma:index="9" nillable="true" ma:displayName="Update Date" ma:internalName="Update_x0020_Date">
      <xsd:simpleType>
        <xsd:restriction base="dms:Text">
          <xsd:maxLength value="255"/>
        </xsd:restriction>
      </xsd:simpleType>
    </xsd:element>
    <xsd:element name="Presenter" ma:index="10" nillable="true" ma:displayName="Presenter" ma:internalName="Presenter">
      <xsd:simpleType>
        <xsd:restriction base="dms:Text">
          <xsd:maxLength value="255"/>
        </xsd:restriction>
      </xsd:simpleType>
    </xsd:element>
    <xsd:element name="Category" ma:index="11" nillable="true" ma:displayName="Category" ma:format="Dropdown" ma:internalName="Category">
      <xsd:simpleType>
        <xsd:union memberTypes="dms:Text">
          <xsd:simpleType>
            <xsd:restriction base="dms:Choice">
              <xsd:enumeration value="1-Report"/>
              <xsd:enumeration value="2-General Information"/>
              <xsd:enumeration value="3-Working Papers"/>
              <xsd:enumeration value="4-Information Papers"/>
              <xsd:enumeration value="5-Presentations"/>
              <xsd:enumeration value="6-Discussion papers"/>
            </xsd:restriction>
          </xsd:simpleType>
        </xsd:union>
      </xsd:simpleType>
    </xsd:element>
    <xsd:element name="Type_x0020_Name" ma:index="12" nillable="true" ma:displayName="Type Name" ma:internalName="Type_x0020_Nam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Category xmlns="2b0c29a6-a2e0-472b-bfb4-397922b0132f">Day 2 - Presentations</Category>
    <Type_x0020_Name xmlns="2b0c29a6-a2e0-472b-bfb4-397922b0132f">2015-PBN</Type_x0020_Name>
    <Presenter xmlns="2b0c29a6-a2e0-472b-bfb4-397922b0132f">IFALPA</Presenter>
    <Update_x0020_Date xmlns="2b0c29a6-a2e0-472b-bfb4-397922b0132f">8 Jun. 2015</Update_x0020_Date>
    <Number xmlns="2b0c29a6-a2e0-472b-bfb4-397922b0132f">2-6</Number>
  </documentManagement>
</p:properties>
</file>

<file path=customXml/itemProps1.xml><?xml version="1.0" encoding="utf-8"?>
<ds:datastoreItem xmlns:ds="http://schemas.openxmlformats.org/officeDocument/2006/customXml" ds:itemID="{92072D4A-672D-4A59-ABF0-24FAF6BF63D3}"/>
</file>

<file path=customXml/itemProps2.xml><?xml version="1.0" encoding="utf-8"?>
<ds:datastoreItem xmlns:ds="http://schemas.openxmlformats.org/officeDocument/2006/customXml" ds:itemID="{A4D36317-9784-422C-AB86-1BA5A567AAD2}"/>
</file>

<file path=customXml/itemProps3.xml><?xml version="1.0" encoding="utf-8"?>
<ds:datastoreItem xmlns:ds="http://schemas.openxmlformats.org/officeDocument/2006/customXml" ds:itemID="{EEE84488-6A10-4A9B-B353-1101067E55B7}"/>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Challenges in PBN Implementation - Pillot's Point of View</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0x010100EB01BD9EE357114084A1A197DB4FC354</vt:lpwstr>
  </property>
</Properties>
</file>